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72"/>
  </p:notesMasterIdLst>
  <p:handoutMasterIdLst>
    <p:handoutMasterId r:id="rId73"/>
  </p:handoutMasterIdLst>
  <p:sldIdLst>
    <p:sldId id="261" r:id="rId3"/>
    <p:sldId id="320" r:id="rId4"/>
    <p:sldId id="321" r:id="rId5"/>
    <p:sldId id="329" r:id="rId6"/>
    <p:sldId id="324" r:id="rId7"/>
    <p:sldId id="325" r:id="rId8"/>
    <p:sldId id="327" r:id="rId9"/>
    <p:sldId id="330" r:id="rId10"/>
    <p:sldId id="326" r:id="rId11"/>
    <p:sldId id="328" r:id="rId12"/>
    <p:sldId id="331" r:id="rId13"/>
    <p:sldId id="332" r:id="rId14"/>
    <p:sldId id="322" r:id="rId15"/>
    <p:sldId id="323" r:id="rId16"/>
    <p:sldId id="334" r:id="rId17"/>
    <p:sldId id="333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64" r:id="rId46"/>
    <p:sldId id="365" r:id="rId47"/>
    <p:sldId id="363" r:id="rId48"/>
    <p:sldId id="366" r:id="rId49"/>
    <p:sldId id="367" r:id="rId50"/>
    <p:sldId id="362" r:id="rId51"/>
    <p:sldId id="368" r:id="rId52"/>
    <p:sldId id="369" r:id="rId53"/>
    <p:sldId id="370" r:id="rId54"/>
    <p:sldId id="372" r:id="rId55"/>
    <p:sldId id="371" r:id="rId56"/>
    <p:sldId id="373" r:id="rId57"/>
    <p:sldId id="374" r:id="rId58"/>
    <p:sldId id="376" r:id="rId59"/>
    <p:sldId id="377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78" r:id="rId68"/>
    <p:sldId id="379" r:id="rId69"/>
    <p:sldId id="380" r:id="rId70"/>
    <p:sldId id="381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10" autoAdjust="0"/>
    <p:restoredTop sz="94660"/>
  </p:normalViewPr>
  <p:slideViewPr>
    <p:cSldViewPr snapToGrid="0">
      <p:cViewPr varScale="1">
        <p:scale>
          <a:sx n="81" d="100"/>
          <a:sy n="81" d="100"/>
        </p:scale>
        <p:origin x="324" y="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458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1">
              <a:defRPr lang="ko-KR" sz="1200"/>
            </a:lvl1pPr>
          </a:lstStyle>
          <a:p>
            <a:fld id="{59041DB8-B66F-4DC8-A96E-33677E0F90FF}" type="datetimeFigureOut">
              <a:rPr lang="en-US" altLang="ko-KR" smtClean="0"/>
              <a:t>5/21/2017</a:t>
            </a:fld>
            <a:endParaRPr 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1">
              <a:defRPr lang="ko-KR" sz="1200"/>
            </a:lvl1pPr>
          </a:lstStyle>
          <a:p>
            <a:fld id="{1604A0D4-B89B-4ADD-AF9E-38636B40EE4E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1">
              <a:defRPr lang="ko-KR" sz="1200"/>
            </a:lvl1pPr>
          </a:lstStyle>
          <a:p>
            <a:fld id="{DEB49C4A-65AC-492D-9701-81B46C3AD0E4}" type="datetimeFigureOut">
              <a:t>2017-05-21</a:t>
            </a:fld>
            <a:endParaRPr lang="ko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1">
              <a:defRPr lang="ko-KR" sz="1200"/>
            </a:lvl1pPr>
          </a:lstStyle>
          <a:p>
            <a:fld id="{82869989-EB00-4EE7-BCB5-25BDC5BB29F8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2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301577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11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43107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12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529206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13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63813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14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206331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15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132545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16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450606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17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12004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18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939709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19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801864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20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366061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97604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21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085307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22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23981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23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803646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24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104991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25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56437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26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857141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27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3390461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28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820097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29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823806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30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46421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2021929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31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888344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32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3199758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33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8626915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34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8475227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35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555251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36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2356395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37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6364506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38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1270627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39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7433541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40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45611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5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447278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41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5403718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42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7801996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43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4542101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44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8865657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45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4660715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46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832189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47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1988636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48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6017191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49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8162229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50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42400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8231897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51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6413680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52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2307358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53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895189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54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5907766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55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3809168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56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590142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57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199803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58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680521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59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6226900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60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54775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7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142310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61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623087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62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2108881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63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0809870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64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3315849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65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2268742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66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0292693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67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5480137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68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605752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69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509164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8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164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9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22739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t>10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037263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직선 연결선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직선 연결선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직선 연결선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직선 연결선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967645"/>
            <a:ext cx="9604310" cy="3383280"/>
          </a:xfrm>
        </p:spPr>
        <p:txBody>
          <a:bodyPr anchor="b">
            <a:normAutofit/>
          </a:bodyPr>
          <a:lstStyle>
            <a:lvl1pPr algn="l" latinLnBrk="1">
              <a:lnSpc>
                <a:spcPct val="76000"/>
              </a:lnSpc>
              <a:defRPr lang="ko-KR" sz="8000" cap="none" baseline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45" y="4490863"/>
            <a:ext cx="9604310" cy="457200"/>
          </a:xfrm>
        </p:spPr>
        <p:txBody>
          <a:bodyPr>
            <a:normAutofit/>
          </a:bodyPr>
          <a:lstStyle>
            <a:lvl1pPr marL="0" indent="0" algn="l" latinLnBrk="1">
              <a:spcBef>
                <a:spcPts val="0"/>
              </a:spcBef>
              <a:buNone/>
              <a:defRPr lang="ko-KR" sz="2000" b="0">
                <a:solidFill>
                  <a:schemeClr val="accent1"/>
                </a:solidFill>
              </a:defRPr>
            </a:lvl1pPr>
            <a:lvl2pPr marL="457200" indent="0" algn="ctr" latinLnBrk="1">
              <a:buNone/>
              <a:defRPr lang="ko-KR" sz="2000"/>
            </a:lvl2pPr>
            <a:lvl3pPr marL="914400" indent="0" algn="ctr" latinLnBrk="1">
              <a:buNone/>
              <a:defRPr lang="ko-KR" sz="1800"/>
            </a:lvl3pPr>
            <a:lvl4pPr marL="1371600" indent="0" algn="ctr" latinLnBrk="1">
              <a:buNone/>
              <a:defRPr lang="ko-KR" sz="1600"/>
            </a:lvl4pPr>
            <a:lvl5pPr marL="1828800" indent="0" algn="ctr" latinLnBrk="1">
              <a:buNone/>
              <a:defRPr lang="ko-KR" sz="1600"/>
            </a:lvl5pPr>
            <a:lvl6pPr marL="2286000" indent="0" algn="ctr" latinLnBrk="1">
              <a:buNone/>
              <a:defRPr lang="ko-KR" sz="1600"/>
            </a:lvl6pPr>
            <a:lvl7pPr marL="2743200" indent="0" algn="ctr" latinLnBrk="1">
              <a:buNone/>
              <a:defRPr lang="ko-KR" sz="1600"/>
            </a:lvl7pPr>
            <a:lvl8pPr marL="3200400" indent="0" algn="ctr" latinLnBrk="1">
              <a:buNone/>
              <a:defRPr lang="ko-KR" sz="1600"/>
            </a:lvl8pPr>
            <a:lvl9pPr marL="3657600" indent="0" algn="ctr" latinLnBrk="1">
              <a:buNone/>
              <a:defRPr lang="ko-KR"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/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4352474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latinLnBrk="1"/>
            <a:r>
              <a:rPr lang="ko-KR" altLang="en-US" smtClean="0"/>
              <a:t>마스터 텍스트 스타일을 편집합니다</a:t>
            </a:r>
          </a:p>
          <a:p>
            <a:pPr lvl="1" latinLnBrk="1"/>
            <a:r>
              <a:rPr lang="ko-KR" altLang="en-US" smtClean="0"/>
              <a:t>둘째 수준</a:t>
            </a:r>
          </a:p>
          <a:p>
            <a:pPr lvl="2" latinLnBrk="1"/>
            <a:r>
              <a:rPr lang="ko-KR" altLang="en-US" smtClean="0"/>
              <a:t>셋째 수준</a:t>
            </a:r>
          </a:p>
          <a:p>
            <a:pPr lvl="3" latinLnBrk="1"/>
            <a:r>
              <a:rPr lang="ko-KR" altLang="en-US" smtClean="0"/>
              <a:t>넷째 수준</a:t>
            </a:r>
          </a:p>
          <a:p>
            <a:pPr lvl="4" latinLnBrk="1"/>
            <a:r>
              <a:rPr lang="ko-KR" altLang="en-US" smtClean="0"/>
              <a:t>다섯째 수준</a:t>
            </a:r>
            <a:endParaRPr lang="ko-KR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t>2017-05-21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 latinLnBrk="1"/>
            <a:r>
              <a:rPr lang="ko-KR" altLang="en-US" smtClean="0"/>
              <a:t>마스터 텍스트 스타일을 편집합니다</a:t>
            </a:r>
          </a:p>
          <a:p>
            <a:pPr lvl="1" latinLnBrk="1"/>
            <a:r>
              <a:rPr lang="ko-KR" altLang="en-US" smtClean="0"/>
              <a:t>둘째 수준</a:t>
            </a:r>
          </a:p>
          <a:p>
            <a:pPr lvl="2" latinLnBrk="1"/>
            <a:r>
              <a:rPr lang="ko-KR" altLang="en-US" smtClean="0"/>
              <a:t>셋째 수준</a:t>
            </a:r>
          </a:p>
          <a:p>
            <a:pPr lvl="3" latinLnBrk="1"/>
            <a:r>
              <a:rPr lang="ko-KR" altLang="en-US" smtClean="0"/>
              <a:t>넷째 수준</a:t>
            </a:r>
          </a:p>
          <a:p>
            <a:pPr lvl="4" latinLnBrk="1"/>
            <a:r>
              <a:rPr lang="ko-KR" altLang="en-US" smtClean="0"/>
              <a:t>다섯째 수준</a:t>
            </a:r>
            <a:endParaRPr lang="ko-KR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t>2017-05-21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353726"/>
            <a:ext cx="9601200" cy="56067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5400" y="1228299"/>
            <a:ext cx="9601200" cy="4562901"/>
          </a:xfrm>
        </p:spPr>
        <p:txBody>
          <a:bodyPr/>
          <a:lstStyle/>
          <a:p>
            <a:pPr lvl="0" latinLnBrk="1"/>
            <a:r>
              <a:rPr lang="ko-KR" altLang="en-US" smtClean="0"/>
              <a:t>마스터 텍스트 스타일을 편집합니다</a:t>
            </a:r>
          </a:p>
          <a:p>
            <a:pPr lvl="1" latinLnBrk="1"/>
            <a:r>
              <a:rPr lang="ko-KR" altLang="en-US" smtClean="0"/>
              <a:t>둘째 수준</a:t>
            </a:r>
          </a:p>
          <a:p>
            <a:pPr lvl="2" latinLnBrk="1"/>
            <a:r>
              <a:rPr lang="ko-KR" altLang="en-US" smtClean="0"/>
              <a:t>셋째 수준</a:t>
            </a:r>
          </a:p>
          <a:p>
            <a:pPr lvl="3" latinLnBrk="1"/>
            <a:r>
              <a:rPr lang="ko-KR" altLang="en-US" smtClean="0"/>
              <a:t>넷째 수준</a:t>
            </a:r>
          </a:p>
          <a:p>
            <a:pPr lvl="4" latinLnBrk="1"/>
            <a:r>
              <a:rPr lang="ko-KR" altLang="en-US" smtClean="0"/>
              <a:t>다섯째 수준</a:t>
            </a:r>
            <a:endParaRPr lang="ko-KR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t>2017-05-21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직선 연결선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직선 연결선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 latinLnBrk="1">
              <a:lnSpc>
                <a:spcPct val="85000"/>
              </a:lnSpc>
              <a:defRPr lang="ko-KR" sz="6000" cap="none" baseline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 latinLnBrk="1">
              <a:spcBef>
                <a:spcPts val="0"/>
              </a:spcBef>
              <a:buNone/>
              <a:defRPr lang="ko-KR" sz="2000" b="0">
                <a:solidFill>
                  <a:schemeClr val="tx1"/>
                </a:solidFill>
              </a:defRPr>
            </a:lvl1pPr>
            <a:lvl2pPr marL="457200" indent="0" latinLnBrk="1">
              <a:buNone/>
              <a:defRPr lang="ko-KR" sz="2000"/>
            </a:lvl2pPr>
            <a:lvl3pPr marL="914400" indent="0" latinLnBrk="1">
              <a:buNone/>
              <a:defRPr lang="ko-KR" sz="1800"/>
            </a:lvl3pPr>
            <a:lvl4pPr marL="1371600" indent="0" latinLnBrk="1">
              <a:buNone/>
              <a:defRPr lang="ko-KR" sz="1600"/>
            </a:lvl4pPr>
            <a:lvl5pPr marL="1828800" indent="0" latinLnBrk="1">
              <a:buNone/>
              <a:defRPr lang="ko-KR" sz="1600"/>
            </a:lvl5pPr>
            <a:lvl6pPr marL="2286000" indent="0" latinLnBrk="1">
              <a:buNone/>
              <a:defRPr lang="ko-KR" sz="1600"/>
            </a:lvl6pPr>
            <a:lvl7pPr marL="2743200" indent="0" latinLnBrk="1">
              <a:buNone/>
              <a:defRPr lang="ko-KR" sz="1600"/>
            </a:lvl7pPr>
            <a:lvl8pPr marL="3200400" indent="0" latinLnBrk="1">
              <a:buNone/>
              <a:defRPr lang="ko-KR" sz="1600"/>
            </a:lvl8pPr>
            <a:lvl9pPr marL="3657600" indent="0" latinLnBrk="1">
              <a:buNone/>
              <a:defRPr lang="ko-KR" sz="1600"/>
            </a:lvl9pPr>
          </a:lstStyle>
          <a:p>
            <a:pPr lvl="0" latinLnBrk="1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800"/>
            </a:lvl6pPr>
            <a:lvl7pPr latinLnBrk="1">
              <a:defRPr lang="ko-KR" sz="1800"/>
            </a:lvl7pPr>
            <a:lvl8pPr latinLnBrk="1">
              <a:defRPr lang="ko-KR" sz="1800"/>
            </a:lvl8pPr>
            <a:lvl9pPr latinLnBrk="1">
              <a:defRPr lang="ko-KR" sz="1800"/>
            </a:lvl9pPr>
          </a:lstStyle>
          <a:p>
            <a:pPr lvl="0" latinLnBrk="1"/>
            <a:r>
              <a:rPr lang="ko-KR" altLang="en-US" smtClean="0"/>
              <a:t>마스터 텍스트 스타일을 편집합니다</a:t>
            </a:r>
          </a:p>
          <a:p>
            <a:pPr lvl="1" latinLnBrk="1"/>
            <a:r>
              <a:rPr lang="ko-KR" altLang="en-US" smtClean="0"/>
              <a:t>둘째 수준</a:t>
            </a:r>
          </a:p>
          <a:p>
            <a:pPr lvl="2" latinLnBrk="1"/>
            <a:r>
              <a:rPr lang="ko-KR" altLang="en-US" smtClean="0"/>
              <a:t>셋째 수준</a:t>
            </a:r>
          </a:p>
          <a:p>
            <a:pPr lvl="3" latinLnBrk="1"/>
            <a:r>
              <a:rPr lang="ko-KR" altLang="en-US" smtClean="0"/>
              <a:t>넷째 수준</a:t>
            </a:r>
          </a:p>
          <a:p>
            <a:pPr lvl="4" latinLnBrk="1"/>
            <a:r>
              <a:rPr lang="ko-KR" altLang="en-US" smtClean="0"/>
              <a:t>다섯째 수준</a:t>
            </a:r>
            <a:endParaRPr lang="ko-KR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800"/>
            </a:lvl6pPr>
            <a:lvl7pPr latinLnBrk="1">
              <a:defRPr lang="ko-KR" sz="1800"/>
            </a:lvl7pPr>
            <a:lvl8pPr latinLnBrk="1">
              <a:defRPr lang="ko-KR" sz="1800"/>
            </a:lvl8pPr>
            <a:lvl9pPr latinLnBrk="1">
              <a:defRPr lang="ko-KR" sz="1800"/>
            </a:lvl9pPr>
          </a:lstStyle>
          <a:p>
            <a:pPr lvl="0" latinLnBrk="1"/>
            <a:r>
              <a:rPr lang="ko-KR" altLang="en-US" smtClean="0"/>
              <a:t>마스터 텍스트 스타일을 편집합니다</a:t>
            </a:r>
          </a:p>
          <a:p>
            <a:pPr lvl="1" latinLnBrk="1"/>
            <a:r>
              <a:rPr lang="ko-KR" altLang="en-US" smtClean="0"/>
              <a:t>둘째 수준</a:t>
            </a:r>
          </a:p>
          <a:p>
            <a:pPr lvl="2" latinLnBrk="1"/>
            <a:r>
              <a:rPr lang="ko-KR" altLang="en-US" smtClean="0"/>
              <a:t>셋째 수준</a:t>
            </a:r>
          </a:p>
          <a:p>
            <a:pPr lvl="3" latinLnBrk="1"/>
            <a:r>
              <a:rPr lang="ko-KR" altLang="en-US" smtClean="0"/>
              <a:t>넷째 수준</a:t>
            </a:r>
          </a:p>
          <a:p>
            <a:pPr lvl="4" latinLnBrk="1"/>
            <a:r>
              <a:rPr lang="ko-KR" altLang="en-US" smtClean="0"/>
              <a:t>다섯째 수준</a:t>
            </a:r>
            <a:endParaRPr 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t>2017-05-21</a:t>
            </a:fld>
            <a:endParaRPr 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 latinLnBrk="1">
              <a:spcBef>
                <a:spcPts val="0"/>
              </a:spcBef>
              <a:buNone/>
              <a:defRPr lang="ko-KR" sz="2000" b="0">
                <a:solidFill>
                  <a:schemeClr val="accent1"/>
                </a:solidFill>
              </a:defRPr>
            </a:lvl1pPr>
            <a:lvl2pPr marL="457200" indent="0" latinLnBrk="1">
              <a:buNone/>
              <a:defRPr lang="ko-KR" sz="2000" b="1"/>
            </a:lvl2pPr>
            <a:lvl3pPr marL="914400" indent="0" latinLnBrk="1">
              <a:buNone/>
              <a:defRPr lang="ko-KR" sz="1800" b="1"/>
            </a:lvl3pPr>
            <a:lvl4pPr marL="1371600" indent="0" latinLnBrk="1">
              <a:buNone/>
              <a:defRPr lang="ko-KR" sz="1600" b="1"/>
            </a:lvl4pPr>
            <a:lvl5pPr marL="1828800" indent="0" latinLnBrk="1">
              <a:buNone/>
              <a:defRPr lang="ko-KR" sz="1600" b="1"/>
            </a:lvl5pPr>
            <a:lvl6pPr marL="2286000" indent="0" latinLnBrk="1">
              <a:buNone/>
              <a:defRPr lang="ko-KR" sz="1600" b="1"/>
            </a:lvl6pPr>
            <a:lvl7pPr marL="2743200" indent="0" latinLnBrk="1">
              <a:buNone/>
              <a:defRPr lang="ko-KR" sz="1600" b="1"/>
            </a:lvl7pPr>
            <a:lvl8pPr marL="3200400" indent="0" latinLnBrk="1">
              <a:buNone/>
              <a:defRPr lang="ko-KR" sz="1600" b="1"/>
            </a:lvl8pPr>
            <a:lvl9pPr marL="3657600" indent="0" latinLnBrk="1">
              <a:buNone/>
              <a:defRPr lang="ko-KR" sz="1600" b="1"/>
            </a:lvl9pPr>
          </a:lstStyle>
          <a:p>
            <a:pPr lvl="0" latinLnBrk="1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600"/>
            </a:lvl6pPr>
            <a:lvl7pPr latinLnBrk="1">
              <a:defRPr lang="ko-KR" sz="1600"/>
            </a:lvl7pPr>
            <a:lvl8pPr latinLnBrk="1">
              <a:defRPr lang="ko-KR" sz="1600"/>
            </a:lvl8pPr>
            <a:lvl9pPr latinLnBrk="1">
              <a:defRPr lang="ko-KR" sz="1600"/>
            </a:lvl9pPr>
          </a:lstStyle>
          <a:p>
            <a:pPr lvl="0" latinLnBrk="1"/>
            <a:r>
              <a:rPr lang="ko-KR" altLang="en-US" smtClean="0"/>
              <a:t>마스터 텍스트 스타일을 편집합니다</a:t>
            </a:r>
          </a:p>
          <a:p>
            <a:pPr lvl="1" latinLnBrk="1"/>
            <a:r>
              <a:rPr lang="ko-KR" altLang="en-US" smtClean="0"/>
              <a:t>둘째 수준</a:t>
            </a:r>
          </a:p>
          <a:p>
            <a:pPr lvl="2" latinLnBrk="1"/>
            <a:r>
              <a:rPr lang="ko-KR" altLang="en-US" smtClean="0"/>
              <a:t>셋째 수준</a:t>
            </a:r>
          </a:p>
          <a:p>
            <a:pPr lvl="3" latinLnBrk="1"/>
            <a:r>
              <a:rPr lang="ko-KR" altLang="en-US" smtClean="0"/>
              <a:t>넷째 수준</a:t>
            </a:r>
          </a:p>
          <a:p>
            <a:pPr lvl="4" latinLnBrk="1"/>
            <a:r>
              <a:rPr lang="ko-KR" altLang="en-US" smtClean="0"/>
              <a:t>다섯째 수준</a:t>
            </a:r>
            <a:endParaRPr lang="ko-KR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 latinLnBrk="1">
              <a:spcBef>
                <a:spcPts val="0"/>
              </a:spcBef>
              <a:buNone/>
              <a:defRPr lang="ko-KR" sz="2000" b="0">
                <a:solidFill>
                  <a:schemeClr val="accent1"/>
                </a:solidFill>
              </a:defRPr>
            </a:lvl1pPr>
            <a:lvl2pPr marL="457200" indent="0" latinLnBrk="1">
              <a:buNone/>
              <a:defRPr lang="ko-KR" sz="2000" b="1"/>
            </a:lvl2pPr>
            <a:lvl3pPr marL="914400" indent="0" latinLnBrk="1">
              <a:buNone/>
              <a:defRPr lang="ko-KR" sz="1800" b="1"/>
            </a:lvl3pPr>
            <a:lvl4pPr marL="1371600" indent="0" latinLnBrk="1">
              <a:buNone/>
              <a:defRPr lang="ko-KR" sz="1600" b="1"/>
            </a:lvl4pPr>
            <a:lvl5pPr marL="1828800" indent="0" latinLnBrk="1">
              <a:buNone/>
              <a:defRPr lang="ko-KR" sz="1600" b="1"/>
            </a:lvl5pPr>
            <a:lvl6pPr marL="2286000" indent="0" latinLnBrk="1">
              <a:buNone/>
              <a:defRPr lang="ko-KR" sz="1600" b="1"/>
            </a:lvl6pPr>
            <a:lvl7pPr marL="2743200" indent="0" latinLnBrk="1">
              <a:buNone/>
              <a:defRPr lang="ko-KR" sz="1600" b="1"/>
            </a:lvl7pPr>
            <a:lvl8pPr marL="3200400" indent="0" latinLnBrk="1">
              <a:buNone/>
              <a:defRPr lang="ko-KR" sz="1600" b="1"/>
            </a:lvl8pPr>
            <a:lvl9pPr marL="3657600" indent="0" latinLnBrk="1">
              <a:buNone/>
              <a:defRPr lang="ko-KR" sz="1600" b="1"/>
            </a:lvl9pPr>
          </a:lstStyle>
          <a:p>
            <a:pPr lvl="0" latinLnBrk="1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600"/>
            </a:lvl6pPr>
            <a:lvl7pPr latinLnBrk="1">
              <a:defRPr lang="ko-KR" sz="1600"/>
            </a:lvl7pPr>
            <a:lvl8pPr latinLnBrk="1">
              <a:defRPr lang="ko-KR" sz="1600"/>
            </a:lvl8pPr>
            <a:lvl9pPr latinLnBrk="1">
              <a:defRPr lang="ko-KR" sz="1600"/>
            </a:lvl9pPr>
          </a:lstStyle>
          <a:p>
            <a:pPr lvl="0" latinLnBrk="1"/>
            <a:r>
              <a:rPr lang="ko-KR" altLang="en-US" smtClean="0"/>
              <a:t>마스터 텍스트 스타일을 편집합니다</a:t>
            </a:r>
          </a:p>
          <a:p>
            <a:pPr lvl="1" latinLnBrk="1"/>
            <a:r>
              <a:rPr lang="ko-KR" altLang="en-US" smtClean="0"/>
              <a:t>둘째 수준</a:t>
            </a:r>
          </a:p>
          <a:p>
            <a:pPr lvl="2" latinLnBrk="1"/>
            <a:r>
              <a:rPr lang="ko-KR" altLang="en-US" smtClean="0"/>
              <a:t>셋째 수준</a:t>
            </a:r>
          </a:p>
          <a:p>
            <a:pPr lvl="3" latinLnBrk="1"/>
            <a:r>
              <a:rPr lang="ko-KR" altLang="en-US" smtClean="0"/>
              <a:t>넷째 수준</a:t>
            </a:r>
          </a:p>
          <a:p>
            <a:pPr lvl="4" latinLnBrk="1"/>
            <a:r>
              <a:rPr lang="ko-KR" altLang="en-US" smtClean="0"/>
              <a:t>다섯째 수준</a:t>
            </a:r>
            <a:endParaRPr lang="ko-KR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t>2017-05-21</a:t>
            </a:fld>
            <a:endParaRPr 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t>2017-05-21</a:t>
            </a:fld>
            <a:endParaRPr 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그룹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직선 연결선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그룹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직선 연결선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그룹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직선 연결선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직선 연결선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그룹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직선 연결선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그룹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직선 연결선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직선 연결선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날짜 개체 틀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t>2017-05-21</a:t>
            </a:fld>
            <a:endParaRPr lang="ko-KR"/>
          </a:p>
        </p:txBody>
      </p:sp>
      <p:sp>
        <p:nvSpPr>
          <p:cNvPr id="213" name="바닥글 개체 틀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214" name="슬라이드 번호 개체 틀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pPr latinLnBrk="1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직선 연결선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직선 연결선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직선 연결선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사각형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 latinLnBrk="1">
              <a:defRPr lang="ko-KR" sz="26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2000"/>
            </a:lvl6pPr>
            <a:lvl7pPr latinLnBrk="1">
              <a:defRPr lang="ko-KR" sz="2000"/>
            </a:lvl7pPr>
            <a:lvl8pPr latinLnBrk="1">
              <a:defRPr lang="ko-KR" sz="2000"/>
            </a:lvl8pPr>
            <a:lvl9pPr latinLnBrk="1">
              <a:defRPr lang="ko-KR" sz="2000"/>
            </a:lvl9pPr>
          </a:lstStyle>
          <a:p>
            <a:pPr lvl="0" latinLnBrk="1"/>
            <a:r>
              <a:rPr lang="ko-KR" altLang="en-US" smtClean="0"/>
              <a:t>마스터 텍스트 스타일을 편집합니다</a:t>
            </a:r>
          </a:p>
          <a:p>
            <a:pPr lvl="1" latinLnBrk="1"/>
            <a:r>
              <a:rPr lang="ko-KR" altLang="en-US" smtClean="0"/>
              <a:t>둘째 수준</a:t>
            </a:r>
          </a:p>
          <a:p>
            <a:pPr lvl="2" latinLnBrk="1"/>
            <a:r>
              <a:rPr lang="ko-KR" altLang="en-US" smtClean="0"/>
              <a:t>셋째 수준</a:t>
            </a:r>
          </a:p>
          <a:p>
            <a:pPr lvl="3" latinLnBrk="1"/>
            <a:r>
              <a:rPr lang="ko-KR" altLang="en-US" smtClean="0"/>
              <a:t>넷째 수준</a:t>
            </a:r>
          </a:p>
          <a:p>
            <a:pPr lvl="4" latinLnBrk="1"/>
            <a:r>
              <a:rPr lang="ko-KR" altLang="en-US" smtClean="0"/>
              <a:t>다섯째 수준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 latinLnBrk="1">
              <a:spcBef>
                <a:spcPts val="1200"/>
              </a:spcBef>
              <a:buNone/>
              <a:defRPr lang="ko-KR" sz="1600">
                <a:solidFill>
                  <a:schemeClr val="bg1"/>
                </a:solidFill>
              </a:defRPr>
            </a:lvl1pPr>
            <a:lvl2pPr marL="457200" indent="0" latinLnBrk="1">
              <a:buNone/>
              <a:defRPr lang="ko-KR" sz="1400"/>
            </a:lvl2pPr>
            <a:lvl3pPr marL="914400" indent="0" latinLnBrk="1">
              <a:buNone/>
              <a:defRPr lang="ko-KR" sz="1200"/>
            </a:lvl3pPr>
            <a:lvl4pPr marL="1371600" indent="0" latinLnBrk="1">
              <a:buNone/>
              <a:defRPr lang="ko-KR" sz="1000"/>
            </a:lvl4pPr>
            <a:lvl5pPr marL="1828800" indent="0" latinLnBrk="1">
              <a:buNone/>
              <a:defRPr lang="ko-KR" sz="1000"/>
            </a:lvl5pPr>
            <a:lvl6pPr marL="2286000" indent="0" latinLnBrk="1">
              <a:buNone/>
              <a:defRPr lang="ko-KR" sz="1000"/>
            </a:lvl6pPr>
            <a:lvl7pPr marL="2743200" indent="0" latinLnBrk="1">
              <a:buNone/>
              <a:defRPr lang="ko-KR" sz="1000"/>
            </a:lvl7pPr>
            <a:lvl8pPr marL="3200400" indent="0" latinLnBrk="1">
              <a:buNone/>
              <a:defRPr lang="ko-KR" sz="1000"/>
            </a:lvl8pPr>
            <a:lvl9pPr marL="3657600" indent="0" latinLnBrk="1">
              <a:buNone/>
              <a:defRPr lang="ko-KR" sz="1000"/>
            </a:lvl9pPr>
          </a:lstStyle>
          <a:p>
            <a:pPr lvl="0" latinLnBrk="1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60" name="직선 연결선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t>2017-05-21</a:t>
            </a:fld>
            <a:endParaRPr 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pPr latinLnBrk="1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직선 연결선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직선 연결선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직선 연결선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사각형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 latinLnBrk="1">
              <a:buNone/>
              <a:defRPr lang="ko-KR" sz="2000"/>
            </a:lvl1pPr>
            <a:lvl2pPr marL="457200" indent="0" latinLnBrk="1">
              <a:buNone/>
              <a:defRPr lang="ko-KR" sz="2800"/>
            </a:lvl2pPr>
            <a:lvl3pPr marL="914400" indent="0" latinLnBrk="1">
              <a:buNone/>
              <a:defRPr lang="ko-KR" sz="2400"/>
            </a:lvl3pPr>
            <a:lvl4pPr marL="1371600" indent="0" latinLnBrk="1">
              <a:buNone/>
              <a:defRPr lang="ko-KR" sz="2000"/>
            </a:lvl4pPr>
            <a:lvl5pPr marL="1828800" indent="0" latinLnBrk="1">
              <a:buNone/>
              <a:defRPr lang="ko-KR" sz="2000"/>
            </a:lvl5pPr>
            <a:lvl6pPr marL="2286000" indent="0" latinLnBrk="1">
              <a:buNone/>
              <a:defRPr lang="ko-KR" sz="2000"/>
            </a:lvl6pPr>
            <a:lvl7pPr marL="2743200" indent="0" latinLnBrk="1">
              <a:buNone/>
              <a:defRPr lang="ko-KR" sz="2000"/>
            </a:lvl7pPr>
            <a:lvl8pPr marL="3200400" indent="0" latinLnBrk="1">
              <a:buNone/>
              <a:defRPr lang="ko-KR" sz="2000"/>
            </a:lvl8pPr>
            <a:lvl9pPr marL="3657600" indent="0" latinLnBrk="1">
              <a:buNone/>
              <a:defRPr lang="ko-KR"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/>
          </a:p>
        </p:txBody>
      </p:sp>
      <p:cxnSp>
        <p:nvCxnSpPr>
          <p:cNvPr id="59" name="직선 연결선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 latinLnBrk="1">
              <a:defRPr lang="ko-KR" sz="26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 latinLnBrk="1">
              <a:spcBef>
                <a:spcPts val="1200"/>
              </a:spcBef>
              <a:buNone/>
              <a:defRPr lang="ko-KR" sz="1600">
                <a:solidFill>
                  <a:schemeClr val="bg1"/>
                </a:solidFill>
              </a:defRPr>
            </a:lvl1pPr>
            <a:lvl2pPr marL="457200" indent="0" latinLnBrk="1">
              <a:buNone/>
              <a:defRPr lang="ko-KR" sz="1400"/>
            </a:lvl2pPr>
            <a:lvl3pPr marL="914400" indent="0" latinLnBrk="1">
              <a:buNone/>
              <a:defRPr lang="ko-KR" sz="1200"/>
            </a:lvl3pPr>
            <a:lvl4pPr marL="1371600" indent="0" latinLnBrk="1">
              <a:buNone/>
              <a:defRPr lang="ko-KR" sz="1000"/>
            </a:lvl4pPr>
            <a:lvl5pPr marL="1828800" indent="0" latinLnBrk="1">
              <a:buNone/>
              <a:defRPr lang="ko-KR" sz="1000"/>
            </a:lvl5pPr>
            <a:lvl6pPr marL="2286000" indent="0" latinLnBrk="1">
              <a:buNone/>
              <a:defRPr lang="ko-KR" sz="1000"/>
            </a:lvl6pPr>
            <a:lvl7pPr marL="2743200" indent="0" latinLnBrk="1">
              <a:buNone/>
              <a:defRPr lang="ko-KR" sz="1000"/>
            </a:lvl7pPr>
            <a:lvl8pPr marL="3200400" indent="0" latinLnBrk="1">
              <a:buNone/>
              <a:defRPr lang="ko-KR" sz="1000"/>
            </a:lvl8pPr>
            <a:lvl9pPr marL="3657600" indent="0" latinLnBrk="1">
              <a:buNone/>
              <a:defRPr lang="ko-KR" sz="1000"/>
            </a:lvl9pPr>
          </a:lstStyle>
          <a:p>
            <a:pPr lvl="0" latinLnBrk="1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직선 연결선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그룹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직선 연결선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그룹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직선 연결선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직선 연결선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그룹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직선 연결선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그룹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직선 연결선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직선 연결선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1">
              <a:defRPr lang="ko-KR"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t>2017-05-21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1">
              <a:defRPr lang="ko-KR"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1">
              <a:defRPr lang="ko-KR"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pPr latinLnBrk="1"/>
              <a:t>‹#›</a:t>
            </a:fld>
            <a:endParaRPr lang="ko-KR"/>
          </a:p>
        </p:txBody>
      </p:sp>
      <p:cxnSp>
        <p:nvCxnSpPr>
          <p:cNvPr id="148" name="직선 연결선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ko-KR"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lang="ko-KR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lang="ko-KR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lang="ko-KR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ko-KR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ko-KR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ko-KR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ko-KR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ko-KR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2356235"/>
            <a:ext cx="9604310" cy="1832475"/>
          </a:xfrm>
        </p:spPr>
        <p:txBody>
          <a:bodyPr>
            <a:normAutofit/>
          </a:bodyPr>
          <a:lstStyle/>
          <a:p>
            <a:pPr algn="ctr"/>
            <a:r>
              <a:rPr lang="ko-KR" altLang="en-US" sz="66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정보처리기사 실기</a:t>
            </a:r>
            <a:endParaRPr lang="ko-KR" sz="6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45" y="4527627"/>
            <a:ext cx="9604310" cy="543137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기출문제 풀이</a:t>
            </a:r>
            <a:endParaRPr lang="ko-KR"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835" y="1348153"/>
            <a:ext cx="3474524" cy="44078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4112" y="1105268"/>
            <a:ext cx="636422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#include &lt;stdio.h&gt;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main() 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int son[5][5] = {0};</a:t>
            </a:r>
            <a:endParaRPr lang="en-US" altLang="ko-KR" sz="1200" smtClean="0"/>
          </a:p>
          <a:p>
            <a:r>
              <a:rPr lang="en-US" altLang="ko-KR" sz="1200" smtClean="0"/>
              <a:t>	int tr, start, end, sw, k, r, c, i, j;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tr = k =0;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start = 0;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end = 4;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sw = 1;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for (r = 0; r&lt;=</a:t>
            </a:r>
            <a:r>
              <a:rPr lang="en-US" altLang="ko-KR" sz="1200"/>
              <a:t>	</a:t>
            </a:r>
            <a:r>
              <a:rPr lang="en-US" altLang="ko-KR" sz="1200" smtClean="0"/>
              <a:t> 4; r++){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for( c = start; c&lt;=end; c +=sw){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k++;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son[r][c] = k;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}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tr = start;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start = end;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end = tr;</a:t>
            </a:r>
          </a:p>
          <a:p>
            <a:r>
              <a:rPr lang="en-US" altLang="ko-KR" sz="1200" smtClean="0"/>
              <a:t> </a:t>
            </a:r>
            <a:r>
              <a:rPr lang="en-US" altLang="ko-KR" sz="1200"/>
              <a:t>	</a:t>
            </a:r>
            <a:r>
              <a:rPr lang="en-US" altLang="ko-KR" sz="1200" smtClean="0"/>
              <a:t>} 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for(i = 0; i&lt;=4; i++){</a:t>
            </a:r>
          </a:p>
          <a:p>
            <a:r>
              <a:rPr lang="en-US" altLang="ko-KR" sz="1200" smtClean="0"/>
              <a:t>		for(j = 0; j&lt;=4; j++){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printf(“%3d”, son[i][j]);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}</a:t>
            </a:r>
            <a:r>
              <a:rPr lang="en-US" altLang="ko-KR" sz="1200"/>
              <a:t>	</a:t>
            </a:r>
            <a:r>
              <a:rPr lang="en-US" altLang="ko-KR" sz="1200" smtClean="0"/>
              <a:t>	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printf(“\n”);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} </a:t>
            </a:r>
          </a:p>
          <a:p>
            <a:r>
              <a:rPr lang="en-US" altLang="ko-KR" sz="1200"/>
              <a:t>	</a:t>
            </a:r>
            <a:endParaRPr lang="en-US" altLang="ko-KR" sz="1200" smtClean="0"/>
          </a:p>
          <a:p>
            <a:r>
              <a:rPr lang="en-US" altLang="ko-KR" sz="1200" smtClean="0"/>
              <a:t>}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3783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914398"/>
            <a:ext cx="7074873" cy="9760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97" y="1890496"/>
            <a:ext cx="2406403" cy="240640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829823" y="353726"/>
            <a:ext cx="4304762" cy="6457143"/>
            <a:chOff x="7829823" y="353726"/>
            <a:chExt cx="4304762" cy="645714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29823" y="353726"/>
              <a:ext cx="4304762" cy="645714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519138" y="452510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=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2949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7829823" y="353726"/>
            <a:ext cx="4304762" cy="6457143"/>
            <a:chOff x="7829823" y="353726"/>
            <a:chExt cx="4304762" cy="645714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9823" y="353726"/>
              <a:ext cx="4304762" cy="645714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519138" y="452510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=</a:t>
              </a:r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34112" y="1172308"/>
            <a:ext cx="641252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c</a:t>
            </a:r>
            <a:r>
              <a:rPr lang="ko-KR" altLang="en-US" smtClean="0"/>
              <a:t>코드</a:t>
            </a:r>
            <a:endParaRPr lang="en-US" altLang="ko-KR" smtClean="0"/>
          </a:p>
          <a:p>
            <a:r>
              <a:rPr lang="en-US" altLang="ko-KR" smtClean="0"/>
              <a:t>main(){</a:t>
            </a:r>
          </a:p>
          <a:p>
            <a:r>
              <a:rPr lang="en-US" altLang="ko-KR" smtClean="0"/>
              <a:t>	int a[7][7] = { 0 };</a:t>
            </a:r>
          </a:p>
          <a:p>
            <a:r>
              <a:rPr lang="en-US" altLang="ko-KR" smtClean="0"/>
              <a:t>	int q, small, large, i, j;</a:t>
            </a:r>
            <a:endParaRPr lang="en-US" altLang="ko-KR"/>
          </a:p>
          <a:p>
            <a:endParaRPr lang="en-US" altLang="ko-KR" smtClean="0"/>
          </a:p>
          <a:p>
            <a:r>
              <a:rPr lang="en-US" altLang="ko-KR"/>
              <a:t>	</a:t>
            </a:r>
            <a:r>
              <a:rPr lang="en-US" altLang="ko-KR" smtClean="0"/>
              <a:t>small = 1;</a:t>
            </a:r>
          </a:p>
          <a:p>
            <a:r>
              <a:rPr lang="en-US" altLang="ko-KR"/>
              <a:t>	</a:t>
            </a:r>
            <a:r>
              <a:rPr lang="en-US" altLang="ko-KR" smtClean="0"/>
              <a:t>large = 1;</a:t>
            </a:r>
          </a:p>
          <a:p>
            <a:r>
              <a:rPr lang="en-US" altLang="ko-KR"/>
              <a:t>	</a:t>
            </a:r>
            <a:r>
              <a:rPr lang="en-US" altLang="ko-KR" smtClean="0"/>
              <a:t>q = large/2+1;</a:t>
            </a:r>
          </a:p>
          <a:p>
            <a:pPr lvl="2"/>
            <a:r>
              <a:rPr lang="en-US" altLang="ko-KR" smtClean="0"/>
              <a:t>for(i=0; i&lt;=7;i++ ) {</a:t>
            </a:r>
          </a:p>
          <a:p>
            <a:pPr lvl="2"/>
            <a:r>
              <a:rPr lang="en-US" altLang="ko-KR" smtClean="0"/>
              <a:t>	for(j=small;j&lt;=large; j++)</a:t>
            </a:r>
          </a:p>
          <a:p>
            <a:pPr lvl="2"/>
            <a:r>
              <a:rPr lang="en-US" altLang="ko-KR"/>
              <a:t>	</a:t>
            </a:r>
            <a:r>
              <a:rPr lang="en-US" altLang="ko-KR" smtClean="0"/>
              <a:t>	a[i][j] = j</a:t>
            </a:r>
          </a:p>
          <a:p>
            <a:pPr lvl="3"/>
            <a:r>
              <a:rPr lang="en-US" altLang="ko-KR"/>
              <a:t>	</a:t>
            </a:r>
            <a:r>
              <a:rPr lang="en-US" altLang="ko-KR" smtClean="0"/>
              <a:t>if(i&gt;=q){</a:t>
            </a:r>
          </a:p>
          <a:p>
            <a:pPr lvl="3"/>
            <a:r>
              <a:rPr lang="en-US" altLang="ko-KR"/>
              <a:t>	</a:t>
            </a:r>
            <a:r>
              <a:rPr lang="en-US" altLang="ko-KR" smtClean="0"/>
              <a:t>	small--;</a:t>
            </a:r>
          </a:p>
          <a:p>
            <a:pPr lvl="3"/>
            <a:r>
              <a:rPr lang="en-US" altLang="ko-KR"/>
              <a:t>	</a:t>
            </a:r>
            <a:r>
              <a:rPr lang="en-US" altLang="ko-KR" smtClean="0"/>
              <a:t>	large++;</a:t>
            </a:r>
          </a:p>
          <a:p>
            <a:pPr lvl="3"/>
            <a:r>
              <a:rPr lang="en-US" altLang="ko-KR"/>
              <a:t>	</a:t>
            </a:r>
            <a:r>
              <a:rPr lang="en-US" altLang="ko-KR" smtClean="0"/>
              <a:t>}else{</a:t>
            </a:r>
          </a:p>
          <a:p>
            <a:pPr lvl="3"/>
            <a:r>
              <a:rPr lang="en-US" altLang="ko-KR"/>
              <a:t>	</a:t>
            </a:r>
            <a:r>
              <a:rPr lang="en-US" altLang="ko-KR" smtClean="0"/>
              <a:t>	small++;</a:t>
            </a:r>
          </a:p>
          <a:p>
            <a:pPr lvl="3"/>
            <a:r>
              <a:rPr lang="en-US" altLang="ko-KR"/>
              <a:t>	</a:t>
            </a:r>
            <a:r>
              <a:rPr lang="en-US" altLang="ko-KR" smtClean="0"/>
              <a:t>	large--;</a:t>
            </a:r>
          </a:p>
          <a:p>
            <a:pPr lvl="3"/>
            <a:r>
              <a:rPr lang="en-US" altLang="ko-KR"/>
              <a:t>	</a:t>
            </a:r>
            <a:r>
              <a:rPr lang="en-US" altLang="ko-KR" smtClean="0"/>
              <a:t>}</a:t>
            </a:r>
          </a:p>
          <a:p>
            <a:pPr lvl="2"/>
            <a:r>
              <a:rPr lang="en-US" altLang="ko-KR" smtClean="0"/>
              <a:t>}</a:t>
            </a:r>
            <a:endParaRPr lang="en-US" altLang="ko-KR"/>
          </a:p>
          <a:p>
            <a:r>
              <a:rPr lang="en-US" altLang="ko-KR" smtClean="0"/>
              <a:t>}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683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85" y="545620"/>
            <a:ext cx="4935415" cy="63123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11" y="1055077"/>
            <a:ext cx="6922473" cy="57950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912" y="2738814"/>
            <a:ext cx="4157672" cy="15912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0530" y="4552073"/>
            <a:ext cx="2866054" cy="146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2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85" y="545620"/>
            <a:ext cx="4935415" cy="63123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4112" y="1254369"/>
            <a:ext cx="584395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c</a:t>
            </a:r>
            <a:r>
              <a:rPr lang="ko-KR" altLang="en-US" smtClean="0"/>
              <a:t>코드</a:t>
            </a:r>
            <a:endParaRPr lang="en-US" altLang="ko-KR" smtClean="0"/>
          </a:p>
          <a:p>
            <a:r>
              <a:rPr lang="en-US" altLang="ko-KR" smtClean="0"/>
              <a:t>main(){</a:t>
            </a:r>
          </a:p>
          <a:p>
            <a:r>
              <a:rPr lang="en-US" altLang="ko-KR" smtClean="0"/>
              <a:t>	int a[7][7] ={ 0 };</a:t>
            </a:r>
          </a:p>
          <a:p>
            <a:r>
              <a:rPr lang="en-US" altLang="ko-KR"/>
              <a:t>	</a:t>
            </a:r>
            <a:r>
              <a:rPr lang="en-US" altLang="ko-KR" smtClean="0"/>
              <a:t>int c, t, j, q, small ,large;</a:t>
            </a:r>
          </a:p>
          <a:p>
            <a:r>
              <a:rPr lang="en-US" altLang="ko-KR"/>
              <a:t>	</a:t>
            </a:r>
            <a:r>
              <a:rPr lang="en-US" altLang="ko-KR" smtClean="0"/>
              <a:t>c=7/2+1;</a:t>
            </a:r>
          </a:p>
          <a:p>
            <a:r>
              <a:rPr lang="en-US" altLang="ko-KR"/>
              <a:t>	</a:t>
            </a:r>
            <a:r>
              <a:rPr lang="en-US" altLang="ko-KR" smtClean="0"/>
              <a:t>t=j=q=0;</a:t>
            </a:r>
          </a:p>
          <a:p>
            <a:r>
              <a:rPr lang="en-US" altLang="ko-KR"/>
              <a:t>	</a:t>
            </a:r>
            <a:r>
              <a:rPr lang="en-US" altLang="ko-KR" smtClean="0"/>
              <a:t>small = 0; large=6;</a:t>
            </a:r>
          </a:p>
          <a:p>
            <a:pPr lvl="2"/>
            <a:r>
              <a:rPr lang="en-US" altLang="ko-KR" smtClean="0"/>
              <a:t>for(t=0; t&lt;7; t++){</a:t>
            </a:r>
          </a:p>
          <a:p>
            <a:pPr lvl="2"/>
            <a:r>
              <a:rPr lang="en-US" altLang="ko-KR" smtClean="0"/>
              <a:t>	q=small;</a:t>
            </a:r>
          </a:p>
          <a:p>
            <a:pPr lvl="3"/>
            <a:r>
              <a:rPr lang="en-US" altLang="ko-KR" smtClean="0"/>
              <a:t>for(j=small; j&lt;=large; j++){</a:t>
            </a:r>
          </a:p>
          <a:p>
            <a:pPr lvl="3"/>
            <a:r>
              <a:rPr lang="en-US" altLang="ko-KR"/>
              <a:t>	</a:t>
            </a:r>
            <a:r>
              <a:rPr lang="en-US" altLang="ko-KR" smtClean="0"/>
              <a:t>a[j][t] = q;</a:t>
            </a:r>
          </a:p>
          <a:p>
            <a:pPr lvl="3"/>
            <a:r>
              <a:rPr lang="en-US" altLang="ko-KR"/>
              <a:t>	</a:t>
            </a:r>
            <a:r>
              <a:rPr lang="en-US" altLang="ko-KR" smtClean="0"/>
              <a:t>q++;</a:t>
            </a:r>
          </a:p>
          <a:p>
            <a:pPr lvl="3"/>
            <a:r>
              <a:rPr lang="en-US" altLang="ko-KR" smtClean="0"/>
              <a:t>}</a:t>
            </a:r>
          </a:p>
          <a:p>
            <a:pPr lvl="3"/>
            <a:r>
              <a:rPr lang="en-US" altLang="ko-KR" smtClean="0"/>
              <a:t>if(t&lt;c){</a:t>
            </a:r>
          </a:p>
          <a:p>
            <a:pPr lvl="3"/>
            <a:r>
              <a:rPr lang="en-US" altLang="ko-KR"/>
              <a:t>	</a:t>
            </a:r>
            <a:r>
              <a:rPr lang="en-US" altLang="ko-KR" smtClean="0"/>
              <a:t>small++; large--;</a:t>
            </a:r>
          </a:p>
          <a:p>
            <a:pPr lvl="3"/>
            <a:r>
              <a:rPr lang="en-US" altLang="ko-KR" smtClean="0"/>
              <a:t>}else{</a:t>
            </a:r>
          </a:p>
          <a:p>
            <a:pPr lvl="3"/>
            <a:r>
              <a:rPr lang="en-US" altLang="ko-KR"/>
              <a:t>	</a:t>
            </a:r>
            <a:r>
              <a:rPr lang="en-US" altLang="ko-KR" smtClean="0"/>
              <a:t>small--; large++</a:t>
            </a:r>
          </a:p>
          <a:p>
            <a:pPr lvl="3"/>
            <a:r>
              <a:rPr lang="en-US" altLang="ko-KR" smtClean="0"/>
              <a:t>}</a:t>
            </a:r>
            <a:endParaRPr lang="en-US" altLang="ko-KR"/>
          </a:p>
          <a:p>
            <a:pPr lvl="2"/>
            <a:r>
              <a:rPr lang="en-US" altLang="ko-KR" smtClean="0"/>
              <a:t>}</a:t>
            </a:r>
            <a:endParaRPr lang="en-US" altLang="ko-KR"/>
          </a:p>
          <a:p>
            <a:r>
              <a:rPr lang="en-US" altLang="ko-KR" smtClean="0"/>
              <a:t>}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81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914397"/>
            <a:ext cx="8915396" cy="526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64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616" y="914398"/>
            <a:ext cx="7144261" cy="576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71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4112" y="1254369"/>
            <a:ext cx="584395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c</a:t>
            </a:r>
            <a:r>
              <a:rPr lang="ko-KR" altLang="en-US" sz="1400" smtClean="0"/>
              <a:t>코드 </a:t>
            </a:r>
            <a:r>
              <a:rPr lang="en-US" altLang="ko-KR" sz="1400" smtClean="0"/>
              <a:t>1</a:t>
            </a:r>
          </a:p>
          <a:p>
            <a:r>
              <a:rPr lang="en-US" altLang="ko-KR" sz="1400" smtClean="0"/>
              <a:t>main(){</a:t>
            </a:r>
          </a:p>
          <a:p>
            <a:r>
              <a:rPr lang="en-US" altLang="ko-KR" sz="1400" smtClean="0"/>
              <a:t>	int gray[4], binary[4], input[5];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int t, j, k, decimal, l;</a:t>
            </a:r>
          </a:p>
          <a:p>
            <a:r>
              <a:rPr lang="en-US" altLang="ko-KR" sz="1400" smtClean="0"/>
              <a:t>	for(t=0;t&lt;5;t++) scanf(“%d”, &amp;input[t]);</a:t>
            </a:r>
          </a:p>
          <a:p>
            <a:r>
              <a:rPr lang="en-US" altLang="ko-KR" sz="1400"/>
              <a:t>	</a:t>
            </a:r>
            <a:endParaRPr lang="en-US" altLang="ko-KR" sz="1400" smtClean="0"/>
          </a:p>
          <a:p>
            <a:r>
              <a:rPr lang="en-US" altLang="ko-KR" sz="1400"/>
              <a:t>	</a:t>
            </a:r>
            <a:r>
              <a:rPr lang="en-US" altLang="ko-KR" sz="1400" smtClean="0"/>
              <a:t>if(input[1] == 1){</a:t>
            </a:r>
          </a:p>
          <a:p>
            <a:r>
              <a:rPr lang="en-US" altLang="ko-KR" sz="1400" smtClean="0"/>
              <a:t>		binary[10] =input[1];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for(t = 0; t&lt;3; t++){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if(input[t+2] == binary[t]){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	binary[t+1] = 0;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}else{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	binary[t+1] = 1;	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}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}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decimal = 0;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for(k=0; k&lt;4; k++){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decimal += binary[k]*pow(2,3-k);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}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printf(“%d”, decimal); </a:t>
            </a:r>
          </a:p>
          <a:p>
            <a:r>
              <a:rPr lang="en-US" altLang="ko-KR" sz="1400" smtClean="0"/>
              <a:t> 	}</a:t>
            </a:r>
            <a:endParaRPr lang="ko-KR" altLang="en-US" sz="1400"/>
          </a:p>
        </p:txBody>
      </p:sp>
      <p:sp>
        <p:nvSpPr>
          <p:cNvPr id="6" name="TextBox 5"/>
          <p:cNvSpPr txBox="1"/>
          <p:nvPr/>
        </p:nvSpPr>
        <p:spPr>
          <a:xfrm>
            <a:off x="6039968" y="1254369"/>
            <a:ext cx="584395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c</a:t>
            </a:r>
            <a:r>
              <a:rPr lang="ko-KR" altLang="en-US" sz="1400" smtClean="0"/>
              <a:t>코드 </a:t>
            </a:r>
            <a:r>
              <a:rPr lang="en-US" altLang="ko-KR" sz="1400" smtClean="0"/>
              <a:t>2</a:t>
            </a:r>
          </a:p>
          <a:p>
            <a:r>
              <a:rPr lang="en-US" altLang="ko-KR" sz="1400" smtClean="0"/>
              <a:t>	else{</a:t>
            </a:r>
          </a:p>
          <a:p>
            <a:r>
              <a:rPr lang="en-US" altLang="ko-KR" sz="1400" smtClean="0"/>
              <a:t>		gray[1] = input[1];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for(j=0; j&lt;4; j++){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if(input[j+1] == inut[j+2]){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	gray[j+1] = 0;	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}else{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	gray[j+1] = 1;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}			</a:t>
            </a:r>
          </a:p>
          <a:p>
            <a:r>
              <a:rPr lang="en-US" altLang="ko-KR" sz="1400" smtClean="0"/>
              <a:t>		}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for(l=0;l&lt;4;l++){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printf(“%d”,gray[l]);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}</a:t>
            </a:r>
          </a:p>
          <a:p>
            <a:r>
              <a:rPr lang="en-US" altLang="ko-KR" sz="1400" smtClean="0"/>
              <a:t>	}//else</a:t>
            </a:r>
          </a:p>
          <a:p>
            <a:r>
              <a:rPr lang="en-US" altLang="ko-KR" sz="1400" smtClean="0"/>
              <a:t>}//main()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832486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51" y="888060"/>
            <a:ext cx="6155995" cy="596994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8393723" y="177289"/>
            <a:ext cx="3798277" cy="6681726"/>
            <a:chOff x="8393723" y="177289"/>
            <a:chExt cx="3798277" cy="668172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3723" y="177289"/>
              <a:ext cx="3798277" cy="668172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97563" y="2340709"/>
              <a:ext cx="795074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altLang="ko-KR" sz="1200" smtClean="0"/>
                <a:t>(1)</a:t>
              </a:r>
              <a:endParaRPr lang="ko-KR" altLang="en-US" sz="12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700240" y="4181232"/>
              <a:ext cx="795074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altLang="ko-KR" sz="1200" smtClean="0"/>
                <a:t>(2)</a:t>
              </a:r>
              <a:endParaRPr lang="ko-KR" altLang="en-US" sz="12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166003" y="4537847"/>
              <a:ext cx="522514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altLang="ko-KR" sz="1200" smtClean="0"/>
                <a:t>(3)</a:t>
              </a:r>
              <a:endParaRPr lang="ko-KR" altLang="en-US" sz="12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620043" y="5560657"/>
              <a:ext cx="522514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altLang="ko-KR" sz="1200" smtClean="0"/>
                <a:t>(4)</a:t>
              </a:r>
              <a:endParaRPr lang="ko-KR" altLang="en-US" sz="12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996246" y="5560657"/>
              <a:ext cx="499068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altLang="ko-KR" sz="1200" smtClean="0"/>
                <a:t>(5)</a:t>
              </a:r>
              <a:endParaRPr lang="ko-KR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388627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4111" y="1254369"/>
            <a:ext cx="7707919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c</a:t>
            </a:r>
            <a:r>
              <a:rPr lang="ko-KR" altLang="en-US" sz="1400" smtClean="0"/>
              <a:t>코드</a:t>
            </a:r>
            <a:endParaRPr lang="en-US" altLang="ko-KR" sz="1400"/>
          </a:p>
          <a:p>
            <a:r>
              <a:rPr lang="en-US" altLang="ko-KR" sz="1400" smtClean="0"/>
              <a:t>main(){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int x, y;</a:t>
            </a:r>
          </a:p>
          <a:p>
            <a:r>
              <a:rPr lang="en-US" altLang="ko-KR" sz="1400" smtClean="0"/>
              <a:t>	int p[5][5], q[5][5];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int h=l=0;</a:t>
            </a:r>
          </a:p>
          <a:p>
            <a:endParaRPr lang="en-US" altLang="ko-KR" sz="1400"/>
          </a:p>
          <a:p>
            <a:r>
              <a:rPr lang="en-US" altLang="ko-KR" sz="1400" smtClean="0"/>
              <a:t>	for(x=0;x&lt;5;x++){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for(y=0;y&lt;5;y++){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h +=2;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p[x][y] = h;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}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}</a:t>
            </a:r>
            <a:endParaRPr lang="en-US" altLang="ko-KR" sz="1400"/>
          </a:p>
          <a:p>
            <a:r>
              <a:rPr lang="en-US" altLang="ko-KR" sz="1400" smtClean="0"/>
              <a:t>	for( x=2;x&lt;=1;x--){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for(y=0;y&lt;5;y++){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for(h=0;h&lt;5;h++){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	l = 6-h;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	if(x == 2){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		q[y][h] = p[l][y];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	}else{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		p[y][h] = q[l][y];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	}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}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}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}</a:t>
            </a:r>
            <a:endParaRPr lang="en-US" altLang="ko-KR" sz="1400"/>
          </a:p>
          <a:p>
            <a:r>
              <a:rPr lang="en-US" altLang="ko-KR" sz="1400" smtClean="0"/>
              <a:t>}</a:t>
            </a:r>
            <a:r>
              <a:rPr lang="ko-KR" altLang="en-US" sz="1400" smtClean="0"/>
              <a:t> </a:t>
            </a:r>
            <a:endParaRPr lang="en-US" altLang="ko-KR" sz="140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8393723" y="177289"/>
            <a:ext cx="3798277" cy="6681726"/>
            <a:chOff x="8393723" y="177289"/>
            <a:chExt cx="3798277" cy="668172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723" y="177289"/>
              <a:ext cx="3798277" cy="668172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97563" y="2340709"/>
              <a:ext cx="795074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altLang="ko-KR" sz="1200" smtClean="0"/>
                <a:t>(1)</a:t>
              </a:r>
              <a:endParaRPr lang="ko-KR" altLang="en-US" sz="12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700240" y="4181232"/>
              <a:ext cx="795074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altLang="ko-KR" sz="1200" smtClean="0"/>
                <a:t>(2)</a:t>
              </a:r>
              <a:endParaRPr lang="ko-KR" altLang="en-US" sz="12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166003" y="4537847"/>
              <a:ext cx="522514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altLang="ko-KR" sz="1200" smtClean="0"/>
                <a:t>(3)</a:t>
              </a:r>
              <a:endParaRPr lang="ko-KR" altLang="en-US" sz="12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620043" y="5560657"/>
              <a:ext cx="522514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altLang="ko-KR" sz="1200" smtClean="0"/>
                <a:t>(4)</a:t>
              </a:r>
              <a:endParaRPr lang="ko-KR" altLang="en-US" sz="12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996246" y="5560657"/>
              <a:ext cx="499068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altLang="ko-KR" sz="1200" smtClean="0"/>
                <a:t>(5)</a:t>
              </a:r>
              <a:endParaRPr lang="ko-KR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595767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231" y="1383323"/>
            <a:ext cx="5748769" cy="48002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49" y="1113241"/>
            <a:ext cx="5568043" cy="374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5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1051166"/>
            <a:ext cx="7828571" cy="189523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12" y="3226226"/>
            <a:ext cx="10691536" cy="339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68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1182470"/>
            <a:ext cx="10513016" cy="498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83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914398"/>
            <a:ext cx="10204498" cy="572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65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1138160"/>
            <a:ext cx="10694438" cy="539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00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1027720"/>
            <a:ext cx="7828571" cy="18952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12" y="3514446"/>
            <a:ext cx="10756783" cy="164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51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1404751"/>
            <a:ext cx="11508090" cy="361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15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34112" y="1177614"/>
            <a:ext cx="11392006" cy="3822743"/>
            <a:chOff x="334112" y="1177614"/>
            <a:chExt cx="11392006" cy="382274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112" y="1177614"/>
              <a:ext cx="11392006" cy="355850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112" y="4736122"/>
              <a:ext cx="287211" cy="264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694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82" y="1232232"/>
            <a:ext cx="6685714" cy="33619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81" y="4693676"/>
            <a:ext cx="11034769" cy="96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44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914398"/>
            <a:ext cx="9942240" cy="575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60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934191"/>
            <a:ext cx="9038095" cy="5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81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78" y="1113241"/>
            <a:ext cx="6072222" cy="50703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6831" y="1125418"/>
            <a:ext cx="446649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C</a:t>
            </a:r>
            <a:r>
              <a:rPr lang="ko-KR" altLang="en-US" sz="1400" smtClean="0"/>
              <a:t>코드</a:t>
            </a:r>
            <a:endParaRPr lang="en-US" altLang="ko-KR" sz="1400" smtClean="0"/>
          </a:p>
          <a:p>
            <a:r>
              <a:rPr lang="en-US" altLang="ko-KR" sz="1400" smtClean="0"/>
              <a:t>main() {</a:t>
            </a:r>
          </a:p>
          <a:p>
            <a:r>
              <a:rPr lang="en-US" altLang="ko-KR" sz="1400" smtClean="0"/>
              <a:t>	int a, b, r, high, low, l;</a:t>
            </a:r>
          </a:p>
          <a:p>
            <a:endParaRPr lang="en-US" altLang="ko-KR" sz="1400" smtClean="0"/>
          </a:p>
          <a:p>
            <a:r>
              <a:rPr lang="en-US" altLang="ko-KR" sz="1400"/>
              <a:t>	</a:t>
            </a:r>
            <a:r>
              <a:rPr lang="en-US" altLang="ko-KR" sz="1400" smtClean="0"/>
              <a:t>scanf(“%d %d”, &amp;a, &amp;b);</a:t>
            </a:r>
          </a:p>
          <a:p>
            <a:r>
              <a:rPr lang="en-US" altLang="ko-KR" sz="1400"/>
              <a:t>	r = 1;</a:t>
            </a:r>
          </a:p>
          <a:p>
            <a:endParaRPr lang="en-US" altLang="ko-KR" sz="1400" smtClean="0"/>
          </a:p>
          <a:p>
            <a:r>
              <a:rPr lang="en-US" altLang="ko-KR" sz="1400"/>
              <a:t>	</a:t>
            </a:r>
            <a:r>
              <a:rPr lang="en-US" altLang="ko-KR" sz="1400" smtClean="0"/>
              <a:t>if(a&gt;b){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high=a;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low = b;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}else{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low = a;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high = b;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}</a:t>
            </a:r>
          </a:p>
          <a:p>
            <a:r>
              <a:rPr lang="en-US" altLang="ko-KR" sz="1400" smtClean="0"/>
              <a:t>   while(1) 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if(r&gt;0){</a:t>
            </a:r>
          </a:p>
          <a:p>
            <a:r>
              <a:rPr lang="en-US" altLang="ko-KR" sz="1400" smtClean="0"/>
              <a:t>		r = high % low;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high = low;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low = r;	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}else{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l = (a*b)/ high;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break;</a:t>
            </a:r>
          </a:p>
          <a:p>
            <a:r>
              <a:rPr lang="en-US" altLang="ko-KR" sz="1400" smtClean="0"/>
              <a:t>	}</a:t>
            </a:r>
          </a:p>
          <a:p>
            <a:r>
              <a:rPr lang="en-US" altLang="ko-KR" sz="1400" smtClean="0"/>
              <a:t>   }</a:t>
            </a:r>
          </a:p>
          <a:p>
            <a:r>
              <a:rPr lang="en-US" altLang="ko-KR" sz="1400"/>
              <a:t> </a:t>
            </a:r>
            <a:r>
              <a:rPr lang="en-US" altLang="ko-KR" sz="1400" smtClean="0"/>
              <a:t>  printf(“%d %d”, high, l);</a:t>
            </a:r>
            <a:endParaRPr lang="en-US" altLang="ko-KR" sz="1400"/>
          </a:p>
          <a:p>
            <a:r>
              <a:rPr lang="en-US" altLang="ko-KR" sz="1400" smtClean="0"/>
              <a:t>}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048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1135960"/>
            <a:ext cx="10186879" cy="513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26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1027720"/>
            <a:ext cx="7828571" cy="189523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34112" y="3036276"/>
            <a:ext cx="9223986" cy="3821724"/>
            <a:chOff x="334112" y="3036276"/>
            <a:chExt cx="9223986" cy="382172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112" y="3294188"/>
              <a:ext cx="9223986" cy="356381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771" y="3036276"/>
              <a:ext cx="9054022" cy="114734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126" y="4152369"/>
              <a:ext cx="9072667" cy="1331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5068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1282721"/>
            <a:ext cx="6476996" cy="29655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12" y="4431064"/>
            <a:ext cx="9160974" cy="227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37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1028905"/>
            <a:ext cx="9780634" cy="46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70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914397"/>
            <a:ext cx="6875580" cy="590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73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1063040"/>
            <a:ext cx="9165749" cy="571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15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1027720"/>
            <a:ext cx="7828571" cy="18952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12" y="3275279"/>
            <a:ext cx="8852950" cy="280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27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1023727"/>
            <a:ext cx="8529067" cy="58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28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914397"/>
            <a:ext cx="9337426" cy="577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21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1141124"/>
            <a:ext cx="9637521" cy="54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9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78" y="1113241"/>
            <a:ext cx="6072222" cy="50703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8220" y="1077620"/>
            <a:ext cx="60139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import java.util.Scanner;</a:t>
            </a:r>
            <a:endParaRPr lang="en-US" altLang="ko-KR" sz="1200"/>
          </a:p>
          <a:p>
            <a:r>
              <a:rPr lang="en-US" altLang="ko-KR" sz="1200" smtClean="0"/>
              <a:t>public class Ex01{</a:t>
            </a:r>
          </a:p>
          <a:p>
            <a:r>
              <a:rPr lang="en-US" altLang="ko-KR" sz="1200" smtClean="0"/>
              <a:t>	public static void main(String[] args){</a:t>
            </a:r>
          </a:p>
          <a:p>
            <a:r>
              <a:rPr lang="en-US" altLang="ko-KR" sz="1200" smtClean="0"/>
              <a:t>		Scanner scanf = new Scanner(System.in);</a:t>
            </a:r>
          </a:p>
          <a:p>
            <a:r>
              <a:rPr lang="en-US" altLang="ko-KR" sz="1200" smtClean="0"/>
              <a:t>		int a, b, r, high, low, l;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a = scanf.nextInt();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b = scanf.nextInt();</a:t>
            </a:r>
            <a:r>
              <a:rPr lang="en-US" altLang="ko-KR" sz="1200"/>
              <a:t>	</a:t>
            </a:r>
            <a:r>
              <a:rPr lang="en-US" altLang="ko-KR" sz="1200" smtClean="0"/>
              <a:t>	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if(a&gt;b) 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high =a;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low = b;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}else{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low=a;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high=b;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}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while(true) 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if(r&gt;0){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	r = high%low;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	high = low;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	low =r;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}else{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	l = (a*b)/high;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	break;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}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}//while</a:t>
            </a:r>
            <a:r>
              <a:rPr lang="ko-KR" altLang="en-US" sz="1200" smtClean="0"/>
              <a:t>문</a:t>
            </a:r>
            <a:r>
              <a:rPr lang="en-US" altLang="ko-KR" sz="1200" smtClean="0"/>
              <a:t> </a:t>
            </a:r>
            <a:endParaRPr lang="en-US" altLang="ko-KR" sz="1200"/>
          </a:p>
          <a:p>
            <a:r>
              <a:rPr lang="en-US" altLang="ko-KR" sz="1200" smtClean="0"/>
              <a:t>		system.out.println(high, l);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//system.out.printf(“%d %d “, high, l);</a:t>
            </a:r>
            <a:endParaRPr lang="en-US" altLang="ko-KR" sz="1200"/>
          </a:p>
          <a:p>
            <a:r>
              <a:rPr lang="en-US" altLang="ko-KR" sz="1200" smtClean="0"/>
              <a:t>	}// main()</a:t>
            </a:r>
            <a:endParaRPr lang="en-US" altLang="ko-KR" sz="1200"/>
          </a:p>
          <a:p>
            <a:r>
              <a:rPr lang="en-US" altLang="ko-KR" sz="1200" smtClean="0"/>
              <a:t>}//////////////////class </a:t>
            </a:r>
            <a:r>
              <a:rPr lang="ko-KR" altLang="en-US" sz="1200" smtClean="0"/>
              <a:t>끝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14060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1062754"/>
            <a:ext cx="9095238" cy="5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73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1063481"/>
            <a:ext cx="9152381" cy="5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1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1184326"/>
            <a:ext cx="10153883" cy="525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0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1147589"/>
            <a:ext cx="11559836" cy="38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09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914398"/>
            <a:ext cx="9457143" cy="25904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59" y="3676082"/>
            <a:ext cx="10752381" cy="2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29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1" y="1089986"/>
            <a:ext cx="11216877" cy="182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24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914398"/>
            <a:ext cx="9457143" cy="25904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12" y="3840167"/>
            <a:ext cx="10382656" cy="24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14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914398"/>
            <a:ext cx="9457143" cy="25904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12" y="3680500"/>
            <a:ext cx="9171428" cy="2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04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1368913"/>
            <a:ext cx="11177950" cy="475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03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914398"/>
            <a:ext cx="9457143" cy="25904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12" y="3598075"/>
            <a:ext cx="9409524" cy="3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94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1930951"/>
            <a:ext cx="6985461" cy="49270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000" y="353726"/>
            <a:ext cx="4800000" cy="62601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93" y="1060927"/>
            <a:ext cx="7407727" cy="72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2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1243592"/>
            <a:ext cx="11129318" cy="400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79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1224181"/>
            <a:ext cx="11241590" cy="412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01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1027545"/>
            <a:ext cx="10509734" cy="552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96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30" y="914398"/>
            <a:ext cx="10238777" cy="582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34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914398"/>
            <a:ext cx="9619048" cy="5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27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1" y="1062639"/>
            <a:ext cx="10924027" cy="428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9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914398"/>
            <a:ext cx="7860319" cy="5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7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1330741"/>
            <a:ext cx="10327782" cy="298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90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69" y="914399"/>
            <a:ext cx="7203670" cy="50954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69" y="6000806"/>
            <a:ext cx="7062993" cy="85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17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(IT </a:t>
            </a:r>
            <a:r>
              <a:rPr lang="ko-KR" altLang="en-US" smtClean="0"/>
              <a:t>신기술 동향 및 시스템 관리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65" y="1109321"/>
            <a:ext cx="12306150" cy="5553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12" y="1664676"/>
            <a:ext cx="10612000" cy="478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6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09" y="1438881"/>
            <a:ext cx="6323809" cy="300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09" y="4635118"/>
            <a:ext cx="6361905" cy="17142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706" y="103038"/>
            <a:ext cx="4999293" cy="652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4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(IT </a:t>
            </a:r>
            <a:r>
              <a:rPr lang="ko-KR" altLang="en-US" smtClean="0"/>
              <a:t>신기술 동향 및 시스템 관리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1061988"/>
            <a:ext cx="10720750" cy="535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0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(IT </a:t>
            </a:r>
            <a:r>
              <a:rPr lang="ko-KR" altLang="en-US" smtClean="0"/>
              <a:t>신기술 동향 및 시스템 관리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65" y="1109321"/>
            <a:ext cx="12306150" cy="5553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12" y="2141851"/>
            <a:ext cx="11428173" cy="346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3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(IT </a:t>
            </a:r>
            <a:r>
              <a:rPr lang="ko-KR" altLang="en-US" smtClean="0"/>
              <a:t>신기술 동향 및 시스템 관리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1" y="1620528"/>
            <a:ext cx="11502845" cy="323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6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(IT </a:t>
            </a:r>
            <a:r>
              <a:rPr lang="ko-KR" altLang="en-US" smtClean="0"/>
              <a:t>신기술 동향 및 시스템 관리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65" y="1109321"/>
            <a:ext cx="12306150" cy="55535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33753" y="1859599"/>
            <a:ext cx="10984523" cy="2947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/>
              <a:t>(             )</a:t>
            </a:r>
            <a:r>
              <a:rPr lang="ko-KR" altLang="en-US" smtClean="0"/>
              <a:t>은</a:t>
            </a:r>
            <a:r>
              <a:rPr lang="en-US" altLang="ko-KR" smtClean="0"/>
              <a:t>/</a:t>
            </a:r>
            <a:r>
              <a:rPr lang="ko-KR" altLang="en-US" smtClean="0"/>
              <a:t>는 지능적이고 </a:t>
            </a:r>
            <a:r>
              <a:rPr lang="ko-KR" altLang="en-US"/>
              <a:t>꾸준한 해킹 위협</a:t>
            </a:r>
            <a:r>
              <a:rPr lang="en-US" altLang="ko-KR"/>
              <a:t>. </a:t>
            </a:r>
            <a:r>
              <a:rPr lang="ko-KR" altLang="en-US"/>
              <a:t>선진</a:t>
            </a:r>
            <a:r>
              <a:rPr lang="en-US" altLang="ko-KR"/>
              <a:t>(advanced) </a:t>
            </a:r>
            <a:r>
              <a:rPr lang="ko-KR" altLang="en-US"/>
              <a:t>컴퓨팅 기술로 집요하게</a:t>
            </a:r>
            <a:r>
              <a:rPr lang="en-US" altLang="ko-KR"/>
              <a:t>(persistent) </a:t>
            </a:r>
            <a:r>
              <a:rPr lang="ko-KR" altLang="en-US"/>
              <a:t>해킹을 꾀하는 것으로 이해할 수 있다</a:t>
            </a:r>
            <a:r>
              <a:rPr lang="en-US" altLang="ko-KR"/>
              <a:t>. </a:t>
            </a:r>
            <a:r>
              <a:rPr lang="ko-KR" altLang="en-US"/>
              <a:t>방화벽 같은 보안체계를 우회하는 사례가 많아 ‘지능적’이라고 평가됐다</a:t>
            </a:r>
            <a:r>
              <a:rPr lang="en-US" altLang="ko-KR"/>
              <a:t>. </a:t>
            </a:r>
            <a:r>
              <a:rPr lang="ko-KR" altLang="en-US"/>
              <a:t>특히 미리 정해 둔 표적의 정보를 꾸준히 모아 약점을 파악한 뒤 공격하기 때문에 피해가 크다</a:t>
            </a:r>
            <a:r>
              <a:rPr lang="en-US" altLang="ko-KR"/>
              <a:t>. 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2010</a:t>
            </a:r>
            <a:r>
              <a:rPr lang="ko-KR" altLang="en-US"/>
              <a:t>년 </a:t>
            </a:r>
            <a:r>
              <a:rPr lang="en-US" altLang="ko-KR"/>
              <a:t>7</a:t>
            </a:r>
            <a:r>
              <a:rPr lang="ko-KR" altLang="en-US"/>
              <a:t>월 이란 원자력발전소를 멈추게 한 사이버 공격에 쓰인 것으로 알려져 널리 이야깃거리가 됐다</a:t>
            </a:r>
            <a:r>
              <a:rPr lang="en-US" altLang="ko-KR"/>
              <a:t>. </a:t>
            </a:r>
            <a:r>
              <a:rPr lang="ko-KR" altLang="en-US"/>
              <a:t>한국에서도 </a:t>
            </a:r>
            <a:r>
              <a:rPr lang="en-US" altLang="ko-KR"/>
              <a:t>2011</a:t>
            </a:r>
            <a:r>
              <a:rPr lang="ko-KR" altLang="en-US"/>
              <a:t>년 </a:t>
            </a:r>
            <a:r>
              <a:rPr lang="en-US" altLang="ko-KR"/>
              <a:t>4</a:t>
            </a:r>
            <a:r>
              <a:rPr lang="ko-KR" altLang="en-US"/>
              <a:t>월 농협의 전산망이 이 공격에 당했다</a:t>
            </a:r>
            <a:r>
              <a:rPr lang="en-US" altLang="ko-KR"/>
              <a:t>. </a:t>
            </a:r>
            <a:r>
              <a:rPr lang="ko-KR" altLang="en-US"/>
              <a:t>특히 </a:t>
            </a:r>
            <a:r>
              <a:rPr lang="en-US" altLang="ko-KR"/>
              <a:t>2013</a:t>
            </a:r>
            <a:r>
              <a:rPr lang="ko-KR" altLang="en-US"/>
              <a:t>년 </a:t>
            </a:r>
            <a:r>
              <a:rPr lang="en-US" altLang="ko-KR"/>
              <a:t>3</a:t>
            </a:r>
            <a:r>
              <a:rPr lang="ko-KR" altLang="en-US"/>
              <a:t>월 </a:t>
            </a:r>
            <a:r>
              <a:rPr lang="en-US" altLang="ko-KR"/>
              <a:t>20</a:t>
            </a:r>
            <a:r>
              <a:rPr lang="ko-KR" altLang="en-US"/>
              <a:t>일 </a:t>
            </a:r>
            <a:r>
              <a:rPr lang="en-US" altLang="ko-KR"/>
              <a:t>MBC·YTN·</a:t>
            </a:r>
            <a:r>
              <a:rPr lang="ko-KR" altLang="en-US"/>
              <a:t>신한은행을 향한 사이버 테러도 같은 수법이었던 것으로 추정됐다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28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(IT </a:t>
            </a:r>
            <a:r>
              <a:rPr lang="ko-KR" altLang="en-US" smtClean="0"/>
              <a:t>신기술 동향 및 시스템 관리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34112" y="1191384"/>
            <a:ext cx="1169376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(                )</a:t>
            </a:r>
            <a:r>
              <a:rPr lang="ko-KR" altLang="en-US" smtClean="0"/>
              <a:t>은</a:t>
            </a:r>
            <a:r>
              <a:rPr lang="en-US" altLang="ko-KR" smtClean="0"/>
              <a:t>/</a:t>
            </a:r>
            <a:r>
              <a:rPr lang="ko-KR" altLang="en-US" smtClean="0"/>
              <a:t>는 합법적으로 </a:t>
            </a:r>
            <a:r>
              <a:rPr lang="ko-KR" altLang="en-US"/>
              <a:t>소유하고 있던 사용자의 도메인을 탈취하거나 도메인 네임 시스템</a:t>
            </a:r>
            <a:r>
              <a:rPr lang="en-US" altLang="ko-KR"/>
              <a:t>(DNS) </a:t>
            </a:r>
            <a:r>
              <a:rPr lang="ko-KR" altLang="en-US"/>
              <a:t>이름을 속여 사용자들이 진짜 사이트로 오인하도록 유도하여 개인 정보를 훔치는 새로운 </a:t>
            </a:r>
            <a:r>
              <a:rPr lang="ko-KR" altLang="en-US" smtClean="0"/>
              <a:t>수법이다</a:t>
            </a:r>
            <a:r>
              <a:rPr lang="en-US" altLang="ko-KR" smtClean="0"/>
              <a:t>. </a:t>
            </a:r>
            <a:r>
              <a:rPr lang="ko-KR" altLang="en-US"/>
              <a:t>피싱</a:t>
            </a:r>
            <a:r>
              <a:rPr lang="en-US" altLang="ko-KR"/>
              <a:t>(Phishing)</a:t>
            </a:r>
            <a:r>
              <a:rPr lang="ko-KR" altLang="en-US"/>
              <a:t>에 이은 신종 인터넷 사기 수법이다</a:t>
            </a:r>
            <a:r>
              <a:rPr lang="en-US" altLang="ko-KR"/>
              <a:t>. </a:t>
            </a:r>
            <a:r>
              <a:rPr lang="ko-KR" altLang="en-US"/>
              <a:t>기존 피싱이 금융 기관 등의 웹 사이트에서 보낸 이메일로 위장하여 링크를 유도해 개인의 인증 번호나 신용 카드 번호</a:t>
            </a:r>
            <a:r>
              <a:rPr lang="en-US" altLang="ko-KR"/>
              <a:t>, </a:t>
            </a:r>
            <a:r>
              <a:rPr lang="ko-KR" altLang="en-US"/>
              <a:t>계좌 정보 등을 빼내는 반면</a:t>
            </a:r>
            <a:r>
              <a:rPr lang="en-US" altLang="ko-KR"/>
              <a:t>, </a:t>
            </a:r>
            <a:r>
              <a:rPr lang="en-US" altLang="ko-KR" smtClean="0"/>
              <a:t>(                )</a:t>
            </a:r>
            <a:r>
              <a:rPr lang="ko-KR" altLang="en-US" smtClean="0"/>
              <a:t>은 </a:t>
            </a:r>
            <a:r>
              <a:rPr lang="ko-KR" altLang="en-US"/>
              <a:t>아예 해당 사이트가 공식적으로 운영하고 있던 도메인 자체를 탈취한다</a:t>
            </a:r>
            <a:r>
              <a:rPr lang="en-US" altLang="ko-KR"/>
              <a:t>. </a:t>
            </a:r>
            <a:r>
              <a:rPr lang="ko-KR" altLang="en-US"/>
              <a:t>사용자들은 늘 이용하는 사이트로 알고 의심하지 않고 개인 </a:t>
            </a:r>
            <a:r>
              <a:rPr lang="en-US" altLang="ko-KR"/>
              <a:t>ID, </a:t>
            </a:r>
            <a:r>
              <a:rPr lang="ko-KR" altLang="en-US"/>
              <a:t>패스워드</a:t>
            </a:r>
            <a:r>
              <a:rPr lang="en-US" altLang="ko-KR"/>
              <a:t>, </a:t>
            </a:r>
            <a:r>
              <a:rPr lang="ko-KR" altLang="en-US"/>
              <a:t>계좌 정보 등을 노출하는 것이 특징이다</a:t>
            </a:r>
            <a:r>
              <a:rPr lang="en-US" altLang="ko-KR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(                )</a:t>
            </a:r>
            <a:r>
              <a:rPr lang="ko-KR" altLang="en-US" smtClean="0"/>
              <a:t>은</a:t>
            </a:r>
            <a:r>
              <a:rPr lang="en-US" altLang="ko-KR" smtClean="0"/>
              <a:t>/</a:t>
            </a:r>
            <a:r>
              <a:rPr lang="ko-KR" altLang="en-US" smtClean="0"/>
              <a:t>는 </a:t>
            </a:r>
            <a:r>
              <a:rPr lang="ko-KR" altLang="en-US"/>
              <a:t>러시아의 위성 항법 시스템이다</a:t>
            </a:r>
            <a:r>
              <a:rPr lang="en-US" altLang="ko-KR"/>
              <a:t>. </a:t>
            </a:r>
            <a:r>
              <a:rPr lang="ko-KR" altLang="en-US"/>
              <a:t>인공위성 네트워크를 이용해 지상의 목표물 위치를 정확히 추적해낸다</a:t>
            </a:r>
            <a:r>
              <a:rPr lang="en-US" altLang="ko-KR"/>
              <a:t>. </a:t>
            </a:r>
            <a:r>
              <a:rPr lang="ko-KR" altLang="en-US"/>
              <a:t>글로나스는 약 </a:t>
            </a:r>
            <a:r>
              <a:rPr lang="en-US" altLang="ko-KR"/>
              <a:t>64.8</a:t>
            </a:r>
            <a:r>
              <a:rPr lang="ko-KR" altLang="en-US"/>
              <a:t>도 경사각을 지닌 거의 원형궤도에 가까운 </a:t>
            </a:r>
            <a:r>
              <a:rPr lang="en-US" altLang="ko-KR"/>
              <a:t>3</a:t>
            </a:r>
            <a:r>
              <a:rPr lang="ko-KR" altLang="en-US"/>
              <a:t>개의 궤도 면상에 배치된 </a:t>
            </a:r>
            <a:r>
              <a:rPr lang="en-US" altLang="ko-KR"/>
              <a:t>24</a:t>
            </a:r>
            <a:r>
              <a:rPr lang="ko-KR" altLang="en-US"/>
              <a:t>개의 위성으로 구성된다</a:t>
            </a:r>
            <a:r>
              <a:rPr lang="en-US" altLang="ko-KR"/>
              <a:t>. </a:t>
            </a:r>
            <a:r>
              <a:rPr lang="ko-KR" altLang="en-US"/>
              <a:t>글로나스는 </a:t>
            </a:r>
            <a:r>
              <a:rPr lang="en-US" altLang="ko-KR"/>
              <a:t>1602 MHz</a:t>
            </a:r>
            <a:r>
              <a:rPr lang="ko-KR" altLang="en-US"/>
              <a:t>와 </a:t>
            </a:r>
            <a:r>
              <a:rPr lang="en-US" altLang="ko-KR"/>
              <a:t>1246 MHz</a:t>
            </a:r>
            <a:r>
              <a:rPr lang="ko-KR" altLang="en-US"/>
              <a:t>의 주파수 분할 다중 접속</a:t>
            </a:r>
            <a:r>
              <a:rPr lang="en-US" altLang="ko-KR"/>
              <a:t>(FDMA) </a:t>
            </a:r>
            <a:r>
              <a:rPr lang="ko-KR" altLang="en-US"/>
              <a:t>방식을 사용한다</a:t>
            </a:r>
            <a:r>
              <a:rPr lang="en-US" altLang="ko-KR"/>
              <a:t>. </a:t>
            </a:r>
            <a:r>
              <a:rPr lang="ko-KR" altLang="en-US"/>
              <a:t>글로나스 개발은 </a:t>
            </a:r>
            <a:r>
              <a:rPr lang="en-US" altLang="ko-KR"/>
              <a:t>1976</a:t>
            </a:r>
            <a:r>
              <a:rPr lang="ko-KR" altLang="en-US"/>
              <a:t>년에 시작되었으나 </a:t>
            </a:r>
            <a:r>
              <a:rPr lang="en-US" altLang="ko-KR"/>
              <a:t>2010</a:t>
            </a:r>
            <a:r>
              <a:rPr lang="ko-KR" altLang="en-US"/>
              <a:t>년부터 본격 상용화되어 스마트폰에서도 이용할 수 있게 되었다</a:t>
            </a:r>
            <a:r>
              <a:rPr lang="en-US" altLang="ko-KR"/>
              <a:t>. </a:t>
            </a:r>
            <a:r>
              <a:rPr lang="ko-KR" altLang="en-US"/>
              <a:t>이외에도 세계 위성 항법 시스템</a:t>
            </a:r>
            <a:r>
              <a:rPr lang="en-US" altLang="ko-KR"/>
              <a:t>(GNSS)</a:t>
            </a:r>
            <a:r>
              <a:rPr lang="ko-KR" altLang="en-US"/>
              <a:t>으로는 미국의 </a:t>
            </a:r>
            <a:r>
              <a:rPr lang="en-US" altLang="ko-KR"/>
              <a:t>GPS, </a:t>
            </a:r>
            <a:r>
              <a:rPr lang="ko-KR" altLang="en-US"/>
              <a:t>유럽연합의 갈릴레오</a:t>
            </a:r>
            <a:r>
              <a:rPr lang="en-US" altLang="ko-KR"/>
              <a:t>(Galileo), </a:t>
            </a:r>
            <a:r>
              <a:rPr lang="ko-KR" altLang="en-US"/>
              <a:t>중국의 북두</a:t>
            </a:r>
            <a:r>
              <a:rPr lang="en-US" altLang="ko-KR"/>
              <a:t>(BeiDou)</a:t>
            </a:r>
            <a:r>
              <a:rPr lang="ko-KR" altLang="en-US"/>
              <a:t>와 지역 체계인 일본의 준텐초</a:t>
            </a:r>
            <a:r>
              <a:rPr lang="en-US" altLang="ko-KR"/>
              <a:t>(QZSS) </a:t>
            </a:r>
            <a:r>
              <a:rPr lang="ko-KR" altLang="en-US"/>
              <a:t>등이 있다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269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(IT </a:t>
            </a:r>
            <a:r>
              <a:rPr lang="ko-KR" altLang="en-US" smtClean="0"/>
              <a:t>신기술 동향 및 시스템 관리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34112" y="1191384"/>
            <a:ext cx="11693765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(                )</a:t>
            </a:r>
            <a:r>
              <a:rPr lang="ko-KR" altLang="en-US" smtClean="0"/>
              <a:t>은</a:t>
            </a:r>
            <a:r>
              <a:rPr lang="en-US" altLang="ko-KR" smtClean="0"/>
              <a:t>/</a:t>
            </a:r>
            <a:r>
              <a:rPr lang="ko-KR" altLang="en-US"/>
              <a:t>는 휴대 전화가 없으면 불안해지고 심지어 공포심까지 느끼는 증상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(                )</a:t>
            </a:r>
            <a:r>
              <a:rPr lang="ko-KR" altLang="en-US" smtClean="0"/>
              <a:t>은</a:t>
            </a:r>
            <a:r>
              <a:rPr lang="en-US" altLang="ko-KR" smtClean="0"/>
              <a:t>/</a:t>
            </a:r>
            <a:r>
              <a:rPr lang="ko-KR" altLang="en-US"/>
              <a:t>는 서비스 거부 공격</a:t>
            </a:r>
            <a:r>
              <a:rPr lang="en-US" altLang="ko-KR"/>
              <a:t>, </a:t>
            </a:r>
            <a:r>
              <a:rPr lang="ko-KR" altLang="en-US"/>
              <a:t>시스템을 악의적으로 공격해 해당 시스템의 자원을 부족하게 하여 원래 의도된 용도로 사용하지 못하게 하는 공격이다</a:t>
            </a:r>
            <a:r>
              <a:rPr lang="en-US" altLang="ko-KR"/>
              <a:t>. </a:t>
            </a:r>
            <a:r>
              <a:rPr lang="ko-KR" altLang="en-US"/>
              <a:t>특정 서버에게 수많은 접속 시도를 만들어 다른 이용자가 정상적으로 서비스 이용을 하지 못하게 하거나</a:t>
            </a:r>
            <a:r>
              <a:rPr lang="en-US" altLang="ko-KR"/>
              <a:t>, </a:t>
            </a:r>
            <a:r>
              <a:rPr lang="ko-KR" altLang="en-US"/>
              <a:t>서버의 </a:t>
            </a:r>
            <a:r>
              <a:rPr lang="en-US" altLang="ko-KR"/>
              <a:t>TCP </a:t>
            </a:r>
            <a:r>
              <a:rPr lang="ko-KR" altLang="en-US"/>
              <a:t>연결을 바닥내는 등의 공격이 이 범위에 포함된다</a:t>
            </a:r>
            <a:r>
              <a:rPr lang="en-US" altLang="ko-KR"/>
              <a:t>. </a:t>
            </a:r>
            <a:r>
              <a:rPr lang="ko-KR" altLang="en-US"/>
              <a:t>수단</a:t>
            </a:r>
            <a:r>
              <a:rPr lang="en-US" altLang="ko-KR"/>
              <a:t>, </a:t>
            </a:r>
            <a:r>
              <a:rPr lang="ko-KR" altLang="en-US"/>
              <a:t>동기</a:t>
            </a:r>
            <a:r>
              <a:rPr lang="en-US" altLang="ko-KR"/>
              <a:t>, </a:t>
            </a:r>
            <a:r>
              <a:rPr lang="ko-KR" altLang="en-US"/>
              <a:t>표적은 다양할 수 있지만</a:t>
            </a:r>
            <a:r>
              <a:rPr lang="en-US" altLang="ko-KR"/>
              <a:t>, </a:t>
            </a:r>
            <a:r>
              <a:rPr lang="ko-KR" altLang="en-US"/>
              <a:t>보통 인터넷 사이트 또는 서비스의 기능을 일시적 또는 무기한으로 방해 또는 중단을 초래한다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470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전산영어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1010412"/>
            <a:ext cx="9000000" cy="4761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12" y="1766655"/>
            <a:ext cx="11490127" cy="336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96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전산영어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1272087"/>
            <a:ext cx="11549468" cy="334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86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전산영어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2" y="1239040"/>
            <a:ext cx="11527086" cy="14689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34112" y="2880083"/>
            <a:ext cx="1152708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/>
              <a:t>[ </a:t>
            </a:r>
            <a:r>
              <a:rPr lang="ko-KR" altLang="en-US" smtClean="0"/>
              <a:t>추가문제 </a:t>
            </a:r>
            <a:r>
              <a:rPr lang="en-US" altLang="ko-KR" smtClean="0"/>
              <a:t>]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 smtClean="0"/>
              <a:t>(       ) </a:t>
            </a:r>
            <a:r>
              <a:rPr lang="en-US" altLang="ko-KR"/>
              <a:t>is a layout engine designed to allow web browsers to render web pages. </a:t>
            </a:r>
            <a:r>
              <a:rPr lang="en-US" altLang="ko-KR"/>
              <a:t>The </a:t>
            </a:r>
            <a:r>
              <a:rPr lang="en-US" altLang="ko-KR" smtClean="0"/>
              <a:t>(      ) </a:t>
            </a:r>
            <a:r>
              <a:rPr lang="en-US" altLang="ko-KR"/>
              <a:t>engine provides a set of classes to display web content in windows, and implements browser features such as following links when clicked by the user, managing a back-forward list, and managing a history of pages recently visited.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09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전산영어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4112" y="1168514"/>
            <a:ext cx="1152708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/>
              <a:t>In Web development, a (        ) </a:t>
            </a:r>
            <a:r>
              <a:rPr lang="en-US" altLang="ko-KR"/>
              <a:t>is </a:t>
            </a:r>
            <a:r>
              <a:rPr lang="en-US" altLang="ko-KR" smtClean="0"/>
              <a:t>a Web page or application that uses and combines data, presentation or functionality from two or more sources to create new services.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The term implies easy, fast integration, frequently using open APIs and data sources to produce enriched results that were not necessarily the original reason for producing the raw source data.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To be able to permanently access the data of other services, (       ) are generally client applications or hosted online. Since 2010, two major (       ) vendors have added support for hosted deployment based on Cloud computing solutions.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934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53236"/>
            <a:ext cx="636422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#define LEN 9</a:t>
            </a:r>
          </a:p>
          <a:p>
            <a:r>
              <a:rPr lang="en-US" altLang="ko-KR" sz="1200" smtClean="0"/>
              <a:t>#include &lt;stdio.h&gt;</a:t>
            </a:r>
          </a:p>
          <a:p>
            <a:r>
              <a:rPr lang="en-US" altLang="ko-KR" sz="1200" smtClean="0"/>
              <a:t>#include &lt;string.h&gt;</a:t>
            </a:r>
            <a:endParaRPr lang="en-US" altLang="ko-KR" sz="1200" smtClean="0"/>
          </a:p>
          <a:p>
            <a:r>
              <a:rPr lang="en-US" altLang="ko-KR" sz="1200" smtClean="0"/>
              <a:t>struct employee {</a:t>
            </a:r>
          </a:p>
          <a:p>
            <a:r>
              <a:rPr lang="en-US" altLang="ko-KR" sz="1200" smtClean="0"/>
              <a:t>	char n[10];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int p,  pm[9];</a:t>
            </a:r>
            <a:r>
              <a:rPr lang="en-US" altLang="ko-KR" sz="1200"/>
              <a:t>	</a:t>
            </a:r>
            <a:endParaRPr lang="en-US" altLang="ko-KR" sz="1200" smtClean="0"/>
          </a:p>
          <a:p>
            <a:r>
              <a:rPr lang="en-US" altLang="ko-KR" sz="1200" smtClean="0"/>
              <a:t>}; </a:t>
            </a:r>
            <a:endParaRPr lang="en-US" altLang="ko-KR" sz="1200"/>
          </a:p>
          <a:p>
            <a:r>
              <a:rPr lang="en-US" altLang="ko-KR" sz="1200" smtClean="0"/>
              <a:t>main() 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FILE *inputFile;</a:t>
            </a:r>
            <a:r>
              <a:rPr lang="en-US" altLang="ko-KR" sz="1200"/>
              <a:t>	</a:t>
            </a:r>
            <a:endParaRPr lang="en-US" altLang="ko-KR" sz="1200" smtClean="0"/>
          </a:p>
          <a:p>
            <a:r>
              <a:rPr lang="en-US" altLang="ko-KR" sz="1200"/>
              <a:t>	</a:t>
            </a:r>
            <a:r>
              <a:rPr lang="en-US" altLang="ko-KR" sz="1200" smtClean="0"/>
              <a:t>inutFile = fopen(“pdata.txt”, “r”);</a:t>
            </a:r>
            <a:r>
              <a:rPr lang="en-US" altLang="ko-KR" sz="1200"/>
              <a:t>	</a:t>
            </a:r>
            <a:endParaRPr lang="en-US" altLang="ko-KR" sz="1200" smtClean="0"/>
          </a:p>
          <a:p>
            <a:r>
              <a:rPr lang="en-US" altLang="ko-KR" sz="1200"/>
              <a:t>	</a:t>
            </a:r>
            <a:r>
              <a:rPr lang="en-US" altLang="ko-KR" sz="1200" smtClean="0"/>
              <a:t>struct employee emp;</a:t>
            </a:r>
            <a:endParaRPr lang="en-US" altLang="ko-KR" sz="1200"/>
          </a:p>
          <a:p>
            <a:r>
              <a:rPr lang="en-US" altLang="ko-KR" sz="1200" smtClean="0"/>
              <a:t>	int tm[9], k, t, m, sw; </a:t>
            </a:r>
          </a:p>
          <a:p>
            <a:r>
              <a:rPr lang="en-US" altLang="ko-KR" sz="1200" smtClean="0"/>
              <a:t>	printf(“========== </a:t>
            </a:r>
            <a:r>
              <a:rPr lang="ko-KR" altLang="en-US" sz="1200" smtClean="0"/>
              <a:t>출장비 지급 일람표 </a:t>
            </a:r>
            <a:r>
              <a:rPr lang="en-US" altLang="ko-KR" sz="1200" smtClean="0"/>
              <a:t>=========“);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printf(“ </a:t>
            </a:r>
            <a:r>
              <a:rPr lang="ko-KR" altLang="en-US" sz="1200" smtClean="0"/>
              <a:t>성명 출장비 만원 오천원 천원 오백원 백원 오십원 십원 오원 일원 </a:t>
            </a:r>
            <a:r>
              <a:rPr lang="en-US" altLang="ko-KR" sz="1200" smtClean="0"/>
              <a:t>\n“);</a:t>
            </a:r>
          </a:p>
          <a:p>
            <a:r>
              <a:rPr lang="ko-KR" altLang="en-US" sz="1200" smtClean="0"/>
              <a:t>  </a:t>
            </a:r>
            <a:r>
              <a:rPr lang="en-US" altLang="ko-KR" sz="1200" smtClean="0"/>
              <a:t>	for(k=0; k&lt;LEN; k++) </a:t>
            </a:r>
          </a:p>
          <a:p>
            <a:r>
              <a:rPr lang="en-US" altLang="ko-KR" sz="1200" smtClean="0"/>
              <a:t>		tm[k] = emp.pm[k] = 0;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fscanf(inputFile, “%s %d”, emp.n, &amp;emp.p);</a:t>
            </a:r>
            <a:endParaRPr lang="en-US" altLang="ko-KR" sz="1200"/>
          </a:p>
          <a:p>
            <a:r>
              <a:rPr lang="en-US" altLang="ko-KR" sz="1200" smtClean="0"/>
              <a:t>	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do{</a:t>
            </a:r>
          </a:p>
          <a:p>
            <a:r>
              <a:rPr lang="en-US" altLang="ko-KR" sz="1200" smtClean="0"/>
              <a:t>		if(strcmp(emp.n, “quit”) !=0){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printf(“</a:t>
            </a:r>
            <a:r>
              <a:rPr lang="ko-KR" altLang="en-US" sz="1200" smtClean="0"/>
              <a:t>전체화페매수</a:t>
            </a:r>
            <a:r>
              <a:rPr lang="en-US" altLang="ko-KR" sz="1200" smtClean="0"/>
              <a:t>”);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for(k=0; k&lt;LEN; k++) printf(“%5d”, tm[k]);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fclose(inputFile);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break;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}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t=emp.p; m = 10000; sw=1;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for(k=1; k&lt;LEN; k++){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emp.pm[k] = t/m; t -=emp.pm[k]*m;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</a:t>
            </a:r>
            <a:endParaRPr lang="ko-KR" altLang="en-US" sz="12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64224" y="914398"/>
            <a:ext cx="63642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	</a:t>
            </a:r>
            <a:r>
              <a:rPr lang="en-US" altLang="ko-KR" sz="1200" smtClean="0"/>
              <a:t>		if(sw == 1) 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	m /=2; sw=0;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}else{</a:t>
            </a:r>
          </a:p>
          <a:p>
            <a:r>
              <a:rPr lang="en-US" altLang="ko-KR" sz="1200" smtClean="0"/>
              <a:t>				m /=5; sw=1;</a:t>
            </a:r>
            <a:endParaRPr lang="en-US" altLang="ko-KR" sz="1200"/>
          </a:p>
          <a:p>
            <a:r>
              <a:rPr lang="en-US" altLang="ko-KR" sz="1200" smtClean="0"/>
              <a:t>			}	 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}//for</a:t>
            </a:r>
            <a:r>
              <a:rPr lang="ko-KR" altLang="en-US" sz="1200" smtClean="0"/>
              <a:t>문</a:t>
            </a:r>
            <a:endParaRPr lang="en-US" altLang="ko-KR" sz="1200" smtClean="0"/>
          </a:p>
          <a:p>
            <a:r>
              <a:rPr lang="en-US" altLang="ko-KR" sz="1200"/>
              <a:t>	</a:t>
            </a:r>
            <a:r>
              <a:rPr lang="en-US" altLang="ko-KR" sz="1200" smtClean="0"/>
              <a:t>	printf(“%s %d”, emp.n, emp.p);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for(k=0; k&lt;LEN; k++){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printf(“%5d”, emp.pm[k]);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tm[k] +=emp.pm[k];	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}</a:t>
            </a:r>
            <a:endParaRPr lang="en-US" altLang="ko-KR" sz="1200"/>
          </a:p>
          <a:p>
            <a:r>
              <a:rPr lang="en-US" altLang="ko-KR" sz="1200" smtClean="0"/>
              <a:t>	}while(1);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}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78116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1" y="783607"/>
            <a:ext cx="804203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자바코드</a:t>
            </a:r>
            <a:endParaRPr lang="en-US" altLang="ko-KR" sz="1200" smtClean="0"/>
          </a:p>
          <a:p>
            <a:r>
              <a:rPr lang="en-US" altLang="ko-KR" sz="1200" smtClean="0"/>
              <a:t>public class Demo{</a:t>
            </a:r>
          </a:p>
          <a:p>
            <a:r>
              <a:rPr lang="en-US" altLang="ko-KR" sz="1200" smtClean="0"/>
              <a:t>	static final int LEN = 9;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static class Employee{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String n;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int p;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int pm[] = new int[9];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}</a:t>
            </a:r>
          </a:p>
          <a:p>
            <a:endParaRPr lang="en-US" altLang="ko-KR" sz="1200"/>
          </a:p>
          <a:p>
            <a:r>
              <a:rPr lang="en-US" altLang="ko-KR" sz="1200" smtClean="0"/>
              <a:t>	public static void main(String[] args ){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Scanner sInput = new Scanner(new FileReader(“pdata.txt”);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Employee emp = new Employee();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int tm[] = new int[9];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int k, t, m, sw;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System.out.println(“=========== </a:t>
            </a:r>
            <a:r>
              <a:rPr lang="ko-KR" altLang="en-US" sz="1200" smtClean="0"/>
              <a:t>출장비 지급 일람표</a:t>
            </a:r>
            <a:r>
              <a:rPr lang="en-US" altLang="ko-KR" sz="1200" smtClean="0"/>
              <a:t>=========“);</a:t>
            </a:r>
          </a:p>
          <a:p>
            <a:r>
              <a:rPr lang="en-US" altLang="ko-KR" sz="1200" smtClean="0"/>
              <a:t>		System.out.println(“</a:t>
            </a:r>
            <a:r>
              <a:rPr lang="ko-KR" altLang="en-US" sz="1200" smtClean="0"/>
              <a:t>성명 출장비 만원 오천원 천원 오백원 백원 오십원 십원 오원 일원</a:t>
            </a:r>
            <a:r>
              <a:rPr lang="en-US" altLang="ko-KR" sz="1200" smtClean="0"/>
              <a:t>“);</a:t>
            </a:r>
          </a:p>
          <a:p>
            <a:endParaRPr lang="en-US" altLang="ko-KR" sz="1200"/>
          </a:p>
          <a:p>
            <a:r>
              <a:rPr lang="en-US" altLang="ko-KR" sz="1200"/>
              <a:t>	</a:t>
            </a:r>
            <a:r>
              <a:rPr lang="en-US" altLang="ko-KR" sz="1200" smtClean="0"/>
              <a:t>	for(k=0;k&lt;LEN;k++) 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tm[k]=emp.pm[k]=0;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emp.n = sInput.next();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emp.p = sInput.nextInt();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do {</a:t>
            </a:r>
          </a:p>
          <a:p>
            <a:r>
              <a:rPr lang="en-US" altLang="ko-KR" sz="1200" smtClean="0"/>
              <a:t>			if( emp.n.equals(“quit”)){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	System.out.print(“</a:t>
            </a:r>
            <a:r>
              <a:rPr lang="ko-KR" altLang="en-US" sz="1200" smtClean="0"/>
              <a:t>전체 화폐 매수</a:t>
            </a:r>
            <a:r>
              <a:rPr lang="en-US" altLang="ko-KR" sz="1200" smtClean="0"/>
              <a:t>“);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	tm[k] += emp.pm[k];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	sinput.close();	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	break;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}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</a:t>
            </a:r>
          </a:p>
          <a:p>
            <a:endParaRPr lang="en-US" altLang="ko-KR" sz="1200"/>
          </a:p>
          <a:p>
            <a:r>
              <a:rPr lang="en-US" altLang="ko-KR" sz="1200" smtClean="0"/>
              <a:t>		</a:t>
            </a:r>
            <a:endParaRPr lang="en-US" altLang="ko-KR" sz="1200"/>
          </a:p>
          <a:p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5790374" y="2149019"/>
            <a:ext cx="63965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			t = emp.p;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m = 10000;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sw = 1;		</a:t>
            </a:r>
          </a:p>
          <a:p>
            <a:r>
              <a:rPr lang="en-US" altLang="ko-KR" sz="1200" smtClean="0"/>
              <a:t>			for(k=0; k&lt;LEN; k++) 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	emp.pm[k] = t/m;</a:t>
            </a:r>
          </a:p>
          <a:p>
            <a:r>
              <a:rPr lang="en-US" altLang="ko-KR" sz="1200" smtClean="0"/>
              <a:t>	</a:t>
            </a:r>
            <a:r>
              <a:rPr lang="en-US" altLang="ko-KR" sz="1200"/>
              <a:t>	</a:t>
            </a:r>
            <a:r>
              <a:rPr lang="en-US" altLang="ko-KR" sz="1200" smtClean="0"/>
              <a:t>		t -=emp.pm[k]*m;</a:t>
            </a:r>
          </a:p>
          <a:p>
            <a:pPr lvl="2"/>
            <a:r>
              <a:rPr lang="en-US" altLang="ko-KR" sz="1200"/>
              <a:t>	</a:t>
            </a:r>
            <a:r>
              <a:rPr lang="en-US" altLang="ko-KR" sz="1200" smtClean="0"/>
              <a:t>		if(sw == 1){</a:t>
            </a:r>
          </a:p>
          <a:p>
            <a:pPr lvl="2"/>
            <a:r>
              <a:rPr lang="en-US" altLang="ko-KR" sz="1200"/>
              <a:t>	</a:t>
            </a:r>
            <a:r>
              <a:rPr lang="en-US" altLang="ko-KR" sz="1200" smtClean="0"/>
              <a:t>			m /=2;</a:t>
            </a:r>
          </a:p>
          <a:p>
            <a:pPr lvl="2"/>
            <a:r>
              <a:rPr lang="en-US" altLang="ko-KR" sz="1200"/>
              <a:t>	</a:t>
            </a:r>
            <a:r>
              <a:rPr lang="en-US" altLang="ko-KR" sz="1200" smtClean="0"/>
              <a:t>			sw = 0;</a:t>
            </a:r>
          </a:p>
          <a:p>
            <a:pPr lvl="2"/>
            <a:r>
              <a:rPr lang="en-US" altLang="ko-KR" sz="1200"/>
              <a:t>	</a:t>
            </a:r>
            <a:r>
              <a:rPr lang="en-US" altLang="ko-KR" sz="1200" smtClean="0"/>
              <a:t>		}else{</a:t>
            </a:r>
          </a:p>
          <a:p>
            <a:pPr lvl="2"/>
            <a:r>
              <a:rPr lang="en-US" altLang="ko-KR" sz="1200"/>
              <a:t>	</a:t>
            </a:r>
            <a:r>
              <a:rPr lang="en-US" altLang="ko-KR" sz="1200" smtClean="0"/>
              <a:t>			m /=5;</a:t>
            </a:r>
          </a:p>
          <a:p>
            <a:pPr lvl="2"/>
            <a:r>
              <a:rPr lang="en-US" altLang="ko-KR" sz="1200"/>
              <a:t>	</a:t>
            </a:r>
            <a:r>
              <a:rPr lang="en-US" altLang="ko-KR" sz="1200" smtClean="0"/>
              <a:t>			sw = 1;</a:t>
            </a:r>
          </a:p>
          <a:p>
            <a:pPr lvl="2"/>
            <a:r>
              <a:rPr lang="en-US" altLang="ko-KR" sz="1200"/>
              <a:t>	</a:t>
            </a:r>
            <a:r>
              <a:rPr lang="en-US" altLang="ko-KR" sz="1200" smtClean="0"/>
              <a:t>		}</a:t>
            </a:r>
          </a:p>
          <a:p>
            <a:pPr lvl="2"/>
            <a:r>
              <a:rPr lang="en-US" altLang="ko-KR" sz="1200"/>
              <a:t>	</a:t>
            </a:r>
            <a:r>
              <a:rPr lang="en-US" altLang="ko-KR" sz="1200" smtClean="0"/>
              <a:t>	}</a:t>
            </a:r>
          </a:p>
          <a:p>
            <a:pPr lvl="2"/>
            <a:r>
              <a:rPr lang="en-US" altLang="ko-KR" sz="1200"/>
              <a:t>	</a:t>
            </a:r>
            <a:r>
              <a:rPr lang="en-US" altLang="ko-KR" sz="1200" smtClean="0"/>
              <a:t>	System.out.print(emp.n, emp.p);</a:t>
            </a:r>
          </a:p>
          <a:p>
            <a:pPr lvl="2"/>
            <a:r>
              <a:rPr lang="en-US" altLang="ko-KR" sz="1200"/>
              <a:t>	</a:t>
            </a:r>
            <a:r>
              <a:rPr lang="en-US" altLang="ko-KR" sz="1200" smtClean="0"/>
              <a:t>	for(k=0; k&lt;LEN; k++){</a:t>
            </a:r>
          </a:p>
          <a:p>
            <a:pPr lvl="2"/>
            <a:r>
              <a:rPr lang="en-US" altLang="ko-KR" sz="1200"/>
              <a:t>	</a:t>
            </a:r>
            <a:r>
              <a:rPr lang="en-US" altLang="ko-KR" sz="1200" smtClean="0"/>
              <a:t>		System.out.printf(“%5d”, emp.pm[k]);</a:t>
            </a:r>
          </a:p>
          <a:p>
            <a:pPr lvl="2"/>
            <a:r>
              <a:rPr lang="en-US" altLang="ko-KR" sz="1200"/>
              <a:t>	</a:t>
            </a:r>
            <a:r>
              <a:rPr lang="en-US" altLang="ko-KR" sz="1200" smtClean="0"/>
              <a:t>		tm[k] +=emp.pm[k];	</a:t>
            </a:r>
          </a:p>
          <a:p>
            <a:pPr lvl="2"/>
            <a:r>
              <a:rPr lang="en-US" altLang="ko-KR" sz="1200" smtClean="0"/>
              <a:t>		};</a:t>
            </a:r>
          </a:p>
          <a:p>
            <a:pPr lvl="2"/>
            <a:r>
              <a:rPr lang="en-US" altLang="ko-KR" sz="1200" smtClean="0"/>
              <a:t>		System.out.println</a:t>
            </a:r>
            <a:r>
              <a:rPr lang="en-US" altLang="ko-KR" sz="1200"/>
              <a:t>();</a:t>
            </a:r>
          </a:p>
          <a:p>
            <a:pPr lvl="2"/>
            <a:r>
              <a:rPr lang="en-US" altLang="ko-KR" sz="1200" smtClean="0"/>
              <a:t>	</a:t>
            </a:r>
          </a:p>
          <a:p>
            <a:r>
              <a:rPr lang="en-US" altLang="ko-KR" sz="1200"/>
              <a:t>		}while(true);</a:t>
            </a:r>
          </a:p>
          <a:p>
            <a:endParaRPr lang="en-US" altLang="ko-KR" sz="1200"/>
          </a:p>
          <a:p>
            <a:r>
              <a:rPr lang="en-US" altLang="ko-KR" sz="1200"/>
              <a:t>	</a:t>
            </a:r>
            <a:r>
              <a:rPr lang="en-US" altLang="ko-KR" sz="1200" smtClean="0"/>
              <a:t>}// main</a:t>
            </a:r>
          </a:p>
          <a:p>
            <a:r>
              <a:rPr lang="en-US" altLang="ko-KR" sz="1200" smtClean="0"/>
              <a:t>}// Demo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615195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835" y="1348153"/>
            <a:ext cx="3474524" cy="44078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55" y="1036128"/>
            <a:ext cx="7000707" cy="507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0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A7FC589-B728-4532-88A7-60E2B861FC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다이아몬드 눈금 프레젠테이션(와이드스크린)</Template>
  <TotalTime>0</TotalTime>
  <Words>1206</Words>
  <Application>Microsoft Office PowerPoint</Application>
  <PresentationFormat>와이드스크린</PresentationFormat>
  <Paragraphs>446</Paragraphs>
  <Slides>69</Slides>
  <Notes>68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3" baseType="lpstr">
      <vt:lpstr>HY중고딕</vt:lpstr>
      <vt:lpstr>맑은 고딕</vt:lpstr>
      <vt:lpstr>Arial</vt:lpstr>
      <vt:lpstr>Diamond Grid 16x9</vt:lpstr>
      <vt:lpstr>정보처리기사 실기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기출(업무프로세스 실무응용)</vt:lpstr>
      <vt:lpstr>기사 실기 기출(업무프로세스 실무응용)</vt:lpstr>
      <vt:lpstr>기사 실기 기출(업무프로세스 실무응용)</vt:lpstr>
      <vt:lpstr>기사 실기 기출(업무프로세스 실무응용)</vt:lpstr>
      <vt:lpstr>기사 실기 기출(업무프로세스 실무응용)</vt:lpstr>
      <vt:lpstr>기사 실기 기출(업무프로세스 실무응용)</vt:lpstr>
      <vt:lpstr>기사 실기 기출(업무프로세스 실무응용)</vt:lpstr>
      <vt:lpstr>기사 실기 기출(업무프로세스 실무응용)</vt:lpstr>
      <vt:lpstr>기사 실기 기출(업무프로세스 실무응용)</vt:lpstr>
      <vt:lpstr>기사 실기 기출(업무프로세스 실무응용)</vt:lpstr>
      <vt:lpstr>기사 실기 기출(업무프로세스 실무응용)</vt:lpstr>
      <vt:lpstr>기사 실기 기출(업무프로세스 실무응용)</vt:lpstr>
      <vt:lpstr>기사 실기 기출(업무프로세스 실무응용)</vt:lpstr>
      <vt:lpstr>기사 실기 기출(업무프로세스 실무응용)</vt:lpstr>
      <vt:lpstr>기사 실기 기출(업무프로세스 실무응용)</vt:lpstr>
      <vt:lpstr>기사 실기 기출(IT 신기술 동향 및 시스템 관리)</vt:lpstr>
      <vt:lpstr>기사 실기 기출(IT 신기술 동향 및 시스템 관리)</vt:lpstr>
      <vt:lpstr>기사 실기 기출(IT 신기술 동향 및 시스템 관리)</vt:lpstr>
      <vt:lpstr>기사 실기 기출(IT 신기술 동향 및 시스템 관리)</vt:lpstr>
      <vt:lpstr>기사 실기 기출(IT 신기술 동향 및 시스템 관리)</vt:lpstr>
      <vt:lpstr>기사 실기 기출(IT 신기술 동향 및 시스템 관리)</vt:lpstr>
      <vt:lpstr>기사 실기 기출(IT 신기술 동향 및 시스템 관리)</vt:lpstr>
      <vt:lpstr>기사 실기 기출(전산영어)</vt:lpstr>
      <vt:lpstr>기사 실기 기출(전산영어)</vt:lpstr>
      <vt:lpstr>기사 실기 기출(전산영어)</vt:lpstr>
      <vt:lpstr>기사 실기 기출(전산영어)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2017-05-03T01:40:33Z</dcterms:created>
  <dcterms:modified xsi:type="dcterms:W3CDTF">2017-05-24T05:02:36Z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